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E6D83A1-4D67-4627-B95E-69B10614665B}" type="datetimeFigureOut">
              <a:rPr lang="ru-RU" smtClean="0"/>
              <a:t>13.09.2020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A037E0B-EB2A-42E3-9344-2FF83CA7DDAA}"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0845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E6D83A1-4D67-4627-B95E-69B10614665B}" type="datetimeFigureOut">
              <a:rPr lang="ru-RU" smtClean="0"/>
              <a:t>13.09.2020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A037E0B-EB2A-42E3-9344-2FF83CA7DDAA}" type="slidenum">
              <a:rPr lang="ru-RU" smtClean="0"/>
              <a:t>‹#›</a:t>
            </a:fld>
            <a:endParaRPr lang="ru-RU"/>
          </a:p>
        </p:txBody>
      </p:sp>
    </p:spTree>
    <p:extLst>
      <p:ext uri="{BB962C8B-B14F-4D97-AF65-F5344CB8AC3E}">
        <p14:creationId xmlns:p14="http://schemas.microsoft.com/office/powerpoint/2010/main" val="2396075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E6D83A1-4D67-4627-B95E-69B10614665B}" type="datetimeFigureOut">
              <a:rPr lang="ru-RU" smtClean="0"/>
              <a:t>13.09.2020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A037E0B-EB2A-42E3-9344-2FF83CA7DDAA}" type="slidenum">
              <a:rPr lang="ru-RU" smtClean="0"/>
              <a:t>‹#›</a:t>
            </a:fld>
            <a:endParaRPr lang="ru-RU"/>
          </a:p>
        </p:txBody>
      </p:sp>
    </p:spTree>
    <p:extLst>
      <p:ext uri="{BB962C8B-B14F-4D97-AF65-F5344CB8AC3E}">
        <p14:creationId xmlns:p14="http://schemas.microsoft.com/office/powerpoint/2010/main" val="2899119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E6D83A1-4D67-4627-B95E-69B10614665B}" type="datetimeFigureOut">
              <a:rPr lang="ru-RU" smtClean="0"/>
              <a:t>13.09.2020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A037E0B-EB2A-42E3-9344-2FF83CA7DDAA}" type="slidenum">
              <a:rPr lang="ru-RU" smtClean="0"/>
              <a:t>‹#›</a:t>
            </a:fld>
            <a:endParaRPr lang="ru-RU"/>
          </a:p>
        </p:txBody>
      </p:sp>
    </p:spTree>
    <p:extLst>
      <p:ext uri="{BB962C8B-B14F-4D97-AF65-F5344CB8AC3E}">
        <p14:creationId xmlns:p14="http://schemas.microsoft.com/office/powerpoint/2010/main" val="2227922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E6D83A1-4D67-4627-B95E-69B10614665B}" type="datetimeFigureOut">
              <a:rPr lang="ru-RU" smtClean="0"/>
              <a:t>13.09.2020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A037E0B-EB2A-42E3-9344-2FF83CA7DDAA}"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2446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E6D83A1-4D67-4627-B95E-69B10614665B}" type="datetimeFigureOut">
              <a:rPr lang="ru-RU" smtClean="0"/>
              <a:t>13.09.2020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A037E0B-EB2A-42E3-9344-2FF83CA7DDAA}" type="slidenum">
              <a:rPr lang="ru-RU" smtClean="0"/>
              <a:t>‹#›</a:t>
            </a:fld>
            <a:endParaRPr lang="ru-RU"/>
          </a:p>
        </p:txBody>
      </p:sp>
    </p:spTree>
    <p:extLst>
      <p:ext uri="{BB962C8B-B14F-4D97-AF65-F5344CB8AC3E}">
        <p14:creationId xmlns:p14="http://schemas.microsoft.com/office/powerpoint/2010/main" val="2918522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E6D83A1-4D67-4627-B95E-69B10614665B}" type="datetimeFigureOut">
              <a:rPr lang="ru-RU" smtClean="0"/>
              <a:t>13.09.2020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A037E0B-EB2A-42E3-9344-2FF83CA7DDAA}" type="slidenum">
              <a:rPr lang="ru-RU" smtClean="0"/>
              <a:t>‹#›</a:t>
            </a:fld>
            <a:endParaRPr lang="ru-RU"/>
          </a:p>
        </p:txBody>
      </p:sp>
    </p:spTree>
    <p:extLst>
      <p:ext uri="{BB962C8B-B14F-4D97-AF65-F5344CB8AC3E}">
        <p14:creationId xmlns:p14="http://schemas.microsoft.com/office/powerpoint/2010/main" val="1146130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E6D83A1-4D67-4627-B95E-69B10614665B}" type="datetimeFigureOut">
              <a:rPr lang="ru-RU" smtClean="0"/>
              <a:t>13.09.2020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A037E0B-EB2A-42E3-9344-2FF83CA7DDAA}" type="slidenum">
              <a:rPr lang="ru-RU" smtClean="0"/>
              <a:t>‹#›</a:t>
            </a:fld>
            <a:endParaRPr lang="ru-RU"/>
          </a:p>
        </p:txBody>
      </p:sp>
    </p:spTree>
    <p:extLst>
      <p:ext uri="{BB962C8B-B14F-4D97-AF65-F5344CB8AC3E}">
        <p14:creationId xmlns:p14="http://schemas.microsoft.com/office/powerpoint/2010/main" val="220575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E6D83A1-4D67-4627-B95E-69B10614665B}" type="datetimeFigureOut">
              <a:rPr lang="ru-RU" smtClean="0"/>
              <a:t>13.09.2020</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0A037E0B-EB2A-42E3-9344-2FF83CA7DDAA}" type="slidenum">
              <a:rPr lang="ru-RU" smtClean="0"/>
              <a:t>‹#›</a:t>
            </a:fld>
            <a:endParaRPr lang="ru-RU"/>
          </a:p>
        </p:txBody>
      </p:sp>
    </p:spTree>
    <p:extLst>
      <p:ext uri="{BB962C8B-B14F-4D97-AF65-F5344CB8AC3E}">
        <p14:creationId xmlns:p14="http://schemas.microsoft.com/office/powerpoint/2010/main" val="1504262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E6D83A1-4D67-4627-B95E-69B10614665B}" type="datetimeFigureOut">
              <a:rPr lang="ru-RU" smtClean="0"/>
              <a:t>13.09.2020</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A037E0B-EB2A-42E3-9344-2FF83CA7DDAA}" type="slidenum">
              <a:rPr lang="ru-RU" smtClean="0"/>
              <a:t>‹#›</a:t>
            </a:fld>
            <a:endParaRPr lang="ru-RU"/>
          </a:p>
        </p:txBody>
      </p:sp>
    </p:spTree>
    <p:extLst>
      <p:ext uri="{BB962C8B-B14F-4D97-AF65-F5344CB8AC3E}">
        <p14:creationId xmlns:p14="http://schemas.microsoft.com/office/powerpoint/2010/main" val="3150087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E6D83A1-4D67-4627-B95E-69B10614665B}" type="datetimeFigureOut">
              <a:rPr lang="ru-RU" smtClean="0"/>
              <a:t>13.09.2020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A037E0B-EB2A-42E3-9344-2FF83CA7DDAA}" type="slidenum">
              <a:rPr lang="ru-RU" smtClean="0"/>
              <a:t>‹#›</a:t>
            </a:fld>
            <a:endParaRPr lang="ru-RU"/>
          </a:p>
        </p:txBody>
      </p:sp>
    </p:spTree>
    <p:extLst>
      <p:ext uri="{BB962C8B-B14F-4D97-AF65-F5344CB8AC3E}">
        <p14:creationId xmlns:p14="http://schemas.microsoft.com/office/powerpoint/2010/main" val="601952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E6D83A1-4D67-4627-B95E-69B10614665B}" type="datetimeFigureOut">
              <a:rPr lang="ru-RU" smtClean="0"/>
              <a:t>13.09.2020</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A037E0B-EB2A-42E3-9344-2FF83CA7DDAA}"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7911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pPr algn="ctr"/>
            <a:r>
              <a:rPr lang="ru-RU" sz="6000" b="1" dirty="0">
                <a:latin typeface="Times New Roman" panose="02020603050405020304" pitchFamily="18" charset="0"/>
                <a:cs typeface="Times New Roman" panose="02020603050405020304" pitchFamily="18" charset="0"/>
              </a:rPr>
              <a:t>Поведенческая терапия детей и подростков</a:t>
            </a:r>
            <a:br>
              <a:rPr lang="ru-RU" sz="6000" b="1" dirty="0">
                <a:latin typeface="Times New Roman" panose="02020603050405020304" pitchFamily="18" charset="0"/>
                <a:cs typeface="Times New Roman" panose="02020603050405020304" pitchFamily="18" charset="0"/>
              </a:rPr>
            </a:br>
            <a:endParaRPr lang="ru-RU" sz="60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normAutofit/>
          </a:bodyPr>
          <a:lstStyle/>
          <a:p>
            <a:pPr algn="ctr"/>
            <a:r>
              <a:rPr lang="ru-RU" sz="4000" b="1" dirty="0" smtClean="0">
                <a:solidFill>
                  <a:schemeClr val="tx1"/>
                </a:solidFill>
                <a:latin typeface="Times New Roman" panose="02020603050405020304" pitchFamily="18" charset="0"/>
                <a:cs typeface="Times New Roman" panose="02020603050405020304" pitchFamily="18" charset="0"/>
              </a:rPr>
              <a:t>Лекция 15</a:t>
            </a:r>
            <a:endParaRPr lang="ru-RU" sz="40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29310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91917" cy="6524863"/>
          </a:xfrm>
          <a:prstGeom prst="rect">
            <a:avLst/>
          </a:prstGeom>
        </p:spPr>
        <p:txBody>
          <a:bodyPr wrap="square">
            <a:spAutoFit/>
          </a:bodyPr>
          <a:lstStyle/>
          <a:p>
            <a:pPr algn="just"/>
            <a:r>
              <a:rPr lang="ru-RU" sz="1900" b="1" i="0" dirty="0" smtClean="0">
                <a:solidFill>
                  <a:srgbClr val="444444"/>
                </a:solidFill>
                <a:effectLst/>
                <a:latin typeface="Times New Roman" panose="02020603050405020304" pitchFamily="18" charset="0"/>
                <a:cs typeface="Times New Roman" panose="02020603050405020304" pitchFamily="18" charset="0"/>
              </a:rPr>
              <a:t>Принципы интервенции</a:t>
            </a:r>
            <a:endParaRPr lang="ru-RU" sz="1900" b="0" i="0" dirty="0" smtClean="0">
              <a:solidFill>
                <a:srgbClr val="444444"/>
              </a:solidFill>
              <a:effectLst/>
              <a:latin typeface="Times New Roman" panose="02020603050405020304" pitchFamily="18" charset="0"/>
              <a:cs typeface="Times New Roman" panose="02020603050405020304" pitchFamily="18" charset="0"/>
            </a:endParaRPr>
          </a:p>
          <a:p>
            <a:pPr algn="just"/>
            <a:r>
              <a:rPr lang="ru-RU" sz="1900" b="0" i="0" dirty="0" smtClean="0">
                <a:solidFill>
                  <a:srgbClr val="444444"/>
                </a:solidFill>
                <a:effectLst/>
                <a:latin typeface="Times New Roman" panose="02020603050405020304" pitchFamily="18" charset="0"/>
                <a:cs typeface="Times New Roman" panose="02020603050405020304" pitchFamily="18" charset="0"/>
              </a:rPr>
              <a:t>Независимо от вида нарушения и применяемых </a:t>
            </a:r>
            <a:r>
              <a:rPr lang="ru-RU" sz="1900" b="0" i="1" dirty="0" smtClean="0">
                <a:solidFill>
                  <a:srgbClr val="444444"/>
                </a:solidFill>
                <a:effectLst/>
                <a:latin typeface="Times New Roman" panose="02020603050405020304" pitchFamily="18" charset="0"/>
                <a:cs typeface="Times New Roman" panose="02020603050405020304" pitchFamily="18" charset="0"/>
              </a:rPr>
              <a:t>методов интервенции</a:t>
            </a:r>
            <a:r>
              <a:rPr lang="ru-RU" sz="1900" b="0" i="0" dirty="0" smtClean="0">
                <a:solidFill>
                  <a:srgbClr val="444444"/>
                </a:solidFill>
                <a:effectLst/>
                <a:latin typeface="Times New Roman" panose="02020603050405020304" pitchFamily="18" charset="0"/>
                <a:cs typeface="Times New Roman" panose="02020603050405020304" pitchFamily="18" charset="0"/>
              </a:rPr>
              <a:t> (классическое </a:t>
            </a:r>
            <a:r>
              <a:rPr lang="ru-RU" sz="1900" b="0" i="0" dirty="0" err="1" smtClean="0">
                <a:solidFill>
                  <a:srgbClr val="444444"/>
                </a:solidFill>
                <a:effectLst/>
                <a:latin typeface="Times New Roman" panose="02020603050405020304" pitchFamily="18" charset="0"/>
                <a:cs typeface="Times New Roman" panose="02020603050405020304" pitchFamily="18" charset="0"/>
              </a:rPr>
              <a:t>обусловливание</a:t>
            </a:r>
            <a:r>
              <a:rPr lang="ru-RU" sz="1900" b="0" i="0" dirty="0" smtClean="0">
                <a:solidFill>
                  <a:srgbClr val="444444"/>
                </a:solidFill>
                <a:effectLst/>
                <a:latin typeface="Times New Roman" panose="02020603050405020304" pitchFamily="18" charset="0"/>
                <a:cs typeface="Times New Roman" panose="02020603050405020304" pitchFamily="18" charset="0"/>
              </a:rPr>
              <a:t>, </a:t>
            </a:r>
            <a:r>
              <a:rPr lang="ru-RU" sz="1900" b="0" i="0" dirty="0" err="1" smtClean="0">
                <a:solidFill>
                  <a:srgbClr val="444444"/>
                </a:solidFill>
                <a:effectLst/>
                <a:latin typeface="Times New Roman" panose="02020603050405020304" pitchFamily="18" charset="0"/>
                <a:cs typeface="Times New Roman" panose="02020603050405020304" pitchFamily="18" charset="0"/>
              </a:rPr>
              <a:t>оперантное</a:t>
            </a:r>
            <a:r>
              <a:rPr lang="ru-RU" sz="1900" b="0" i="0" dirty="0" smtClean="0">
                <a:solidFill>
                  <a:srgbClr val="444444"/>
                </a:solidFill>
                <a:effectLst/>
                <a:latin typeface="Times New Roman" panose="02020603050405020304" pitchFamily="18" charset="0"/>
                <a:cs typeface="Times New Roman" panose="02020603050405020304" pitchFamily="18" charset="0"/>
              </a:rPr>
              <a:t> </a:t>
            </a:r>
            <a:r>
              <a:rPr lang="ru-RU" sz="1900" b="0" i="0" dirty="0" err="1" smtClean="0">
                <a:solidFill>
                  <a:srgbClr val="444444"/>
                </a:solidFill>
                <a:effectLst/>
                <a:latin typeface="Times New Roman" panose="02020603050405020304" pitchFamily="18" charset="0"/>
                <a:cs typeface="Times New Roman" panose="02020603050405020304" pitchFamily="18" charset="0"/>
              </a:rPr>
              <a:t>обусловливание</a:t>
            </a:r>
            <a:r>
              <a:rPr lang="ru-RU" sz="1900" b="0" i="0" dirty="0" smtClean="0">
                <a:solidFill>
                  <a:srgbClr val="444444"/>
                </a:solidFill>
                <a:effectLst/>
                <a:latin typeface="Times New Roman" panose="02020603050405020304" pitchFamily="18" charset="0"/>
                <a:cs typeface="Times New Roman" panose="02020603050405020304" pitchFamily="18" charset="0"/>
              </a:rPr>
              <a:t>, ситуативная терапия, </a:t>
            </a:r>
            <a:r>
              <a:rPr lang="ru-RU" sz="1900" b="0" i="0" dirty="0" err="1" smtClean="0">
                <a:solidFill>
                  <a:srgbClr val="444444"/>
                </a:solidFill>
                <a:effectLst/>
                <a:latin typeface="Times New Roman" panose="02020603050405020304" pitchFamily="18" charset="0"/>
                <a:cs typeface="Times New Roman" panose="02020603050405020304" pitchFamily="18" charset="0"/>
              </a:rPr>
              <a:t>ресурсноориентированная</a:t>
            </a:r>
            <a:r>
              <a:rPr lang="ru-RU" sz="1900" b="0" i="0" dirty="0" smtClean="0">
                <a:solidFill>
                  <a:srgbClr val="444444"/>
                </a:solidFill>
                <a:effectLst/>
                <a:latin typeface="Times New Roman" panose="02020603050405020304" pitchFamily="18" charset="0"/>
                <a:cs typeface="Times New Roman" panose="02020603050405020304" pitchFamily="18" charset="0"/>
              </a:rPr>
              <a:t> терапия, ориентация на компетентность, когнитивная терапия) существует ряд общезначимых принципов терапии детей и подростков.</a:t>
            </a:r>
          </a:p>
          <a:p>
            <a:pPr algn="just"/>
            <a:r>
              <a:rPr lang="ru-RU" sz="1900" b="1" i="1" dirty="0" smtClean="0">
                <a:solidFill>
                  <a:srgbClr val="444444"/>
                </a:solidFill>
                <a:effectLst/>
                <a:latin typeface="Times New Roman" panose="02020603050405020304" pitchFamily="18" charset="0"/>
                <a:cs typeface="Times New Roman" panose="02020603050405020304" pitchFamily="18" charset="0"/>
              </a:rPr>
              <a:t>Вовлечение в процесс терапии значимых лиц</a:t>
            </a:r>
            <a:r>
              <a:rPr lang="ru-RU" sz="1900" b="1" i="0" dirty="0" smtClean="0">
                <a:solidFill>
                  <a:srgbClr val="444444"/>
                </a:solidFill>
                <a:effectLst/>
                <a:latin typeface="Times New Roman" panose="02020603050405020304" pitchFamily="18" charset="0"/>
                <a:cs typeface="Times New Roman" panose="02020603050405020304" pitchFamily="18" charset="0"/>
              </a:rPr>
              <a:t>.</a:t>
            </a:r>
            <a:r>
              <a:rPr lang="ru-RU" sz="1900" b="0" i="0" dirty="0" smtClean="0">
                <a:solidFill>
                  <a:srgbClr val="444444"/>
                </a:solidFill>
                <a:effectLst/>
                <a:latin typeface="Times New Roman" panose="02020603050405020304" pitchFamily="18" charset="0"/>
                <a:cs typeface="Times New Roman" panose="02020603050405020304" pitchFamily="18" charset="0"/>
              </a:rPr>
              <a:t> Лечение детей младшего возраста, детей с отставанием в развитии невозможно без участия родителей, учителей и воспитателей. При этом должна ставиться задача как можно более целенаправленного изменения условий социального контекста ребенка (поведение родителей и других </a:t>
            </a:r>
            <a:r>
              <a:rPr lang="ru-RU" sz="1900" b="0" i="0" dirty="0" err="1" smtClean="0">
                <a:solidFill>
                  <a:srgbClr val="444444"/>
                </a:solidFill>
                <a:effectLst/>
                <a:latin typeface="Times New Roman" panose="02020603050405020304" pitchFamily="18" charset="0"/>
                <a:cs typeface="Times New Roman" panose="02020603050405020304" pitchFamily="18" charset="0"/>
              </a:rPr>
              <a:t>референтных</a:t>
            </a:r>
            <a:r>
              <a:rPr lang="ru-RU" sz="1900" b="0" i="0" dirty="0" smtClean="0">
                <a:solidFill>
                  <a:srgbClr val="444444"/>
                </a:solidFill>
                <a:effectLst/>
                <a:latin typeface="Times New Roman" panose="02020603050405020304" pitchFamily="18" charset="0"/>
                <a:cs typeface="Times New Roman" panose="02020603050405020304" pitchFamily="18" charset="0"/>
              </a:rPr>
              <a:t> лиц, рекомендации членам семьи, содействие развитию ребенка в дошкольном учреждении). Модификация окружающей среды может, к примеру, происходить в рамках </a:t>
            </a:r>
            <a:r>
              <a:rPr lang="ru-RU" sz="1900" b="0" i="1" dirty="0" smtClean="0">
                <a:solidFill>
                  <a:srgbClr val="444444"/>
                </a:solidFill>
                <a:effectLst/>
                <a:latin typeface="Times New Roman" panose="02020603050405020304" pitchFamily="18" charset="0"/>
                <a:cs typeface="Times New Roman" panose="02020603050405020304" pitchFamily="18" charset="0"/>
              </a:rPr>
              <a:t>тренинга </a:t>
            </a:r>
            <a:r>
              <a:rPr lang="ru-RU" sz="1900" b="0" i="1" dirty="0" err="1" smtClean="0">
                <a:solidFill>
                  <a:srgbClr val="444444"/>
                </a:solidFill>
                <a:effectLst/>
                <a:latin typeface="Times New Roman" panose="02020603050405020304" pitchFamily="18" charset="0"/>
                <a:cs typeface="Times New Roman" panose="02020603050405020304" pitchFamily="18" charset="0"/>
              </a:rPr>
              <a:t>котерапевтов</a:t>
            </a:r>
            <a:r>
              <a:rPr lang="ru-RU" sz="1900" b="0" i="0" dirty="0" smtClean="0">
                <a:solidFill>
                  <a:srgbClr val="444444"/>
                </a:solidFill>
                <a:effectLst/>
                <a:latin typeface="Times New Roman" panose="02020603050405020304" pitchFamily="18" charset="0"/>
                <a:cs typeface="Times New Roman" panose="02020603050405020304" pitchFamily="18" charset="0"/>
              </a:rPr>
              <a:t>, во время которого мать отстающего в развитии ребенка обучается повседневному поддерживанию речевого развития своего ребенка (в частности, в форме регулярных упражнений, стимулирования речевого прогресса, регистрации успехов в развитии).</a:t>
            </a:r>
          </a:p>
          <a:p>
            <a:pPr algn="just"/>
            <a:r>
              <a:rPr lang="ru-RU" sz="1900" b="0" i="0" dirty="0" smtClean="0">
                <a:solidFill>
                  <a:srgbClr val="444444"/>
                </a:solidFill>
                <a:effectLst/>
                <a:latin typeface="Times New Roman" panose="02020603050405020304" pitchFamily="18" charset="0"/>
                <a:cs typeface="Times New Roman" panose="02020603050405020304" pitchFamily="18" charset="0"/>
              </a:rPr>
              <a:t>Воздействию терапевта могут подвергаться установившийся в семье повседневный порядок или поведение воспитателей (например, при укладывании ребенка спать, манера постановки перед ребенком тех или иных задач). Проблемное поведение может исправляться и прямым </a:t>
            </a:r>
            <a:r>
              <a:rPr lang="ru-RU" sz="1900" b="0" i="1" dirty="0" smtClean="0">
                <a:solidFill>
                  <a:srgbClr val="444444"/>
                </a:solidFill>
                <a:effectLst/>
                <a:latin typeface="Times New Roman" panose="02020603050405020304" pitchFamily="18" charset="0"/>
                <a:cs typeface="Times New Roman" panose="02020603050405020304" pitchFamily="18" charset="0"/>
              </a:rPr>
              <a:t>контингентным стимулированием</a:t>
            </a:r>
            <a:r>
              <a:rPr lang="ru-RU" sz="1900" b="0" i="0" dirty="0" smtClean="0">
                <a:solidFill>
                  <a:srgbClr val="444444"/>
                </a:solidFill>
                <a:effectLst/>
                <a:latin typeface="Times New Roman" panose="02020603050405020304" pitchFamily="18" charset="0"/>
                <a:cs typeface="Times New Roman" panose="02020603050405020304" pitchFamily="18" charset="0"/>
              </a:rPr>
              <a:t>.</a:t>
            </a:r>
          </a:p>
          <a:p>
            <a:pPr algn="just"/>
            <a:r>
              <a:rPr lang="ru-RU" sz="1900" b="0" i="0" dirty="0" smtClean="0">
                <a:solidFill>
                  <a:srgbClr val="444444"/>
                </a:solidFill>
                <a:effectLst/>
                <a:latin typeface="Times New Roman" panose="02020603050405020304" pitchFamily="18" charset="0"/>
                <a:cs typeface="Times New Roman" panose="02020603050405020304" pitchFamily="18" charset="0"/>
              </a:rPr>
              <a:t>Во всех этих случаях терапевту необходимо знать, как протекают конкретные интеракции в «местных условиях», активно вовлекать родителей в процесс терапевтических мероприятий (в частности, путем информирования родителей об условиях, вызывающих проблемное поведение ребенка, представления </a:t>
            </a:r>
            <a:r>
              <a:rPr lang="ru-RU" sz="1900" b="0" i="0" dirty="0" err="1" smtClean="0">
                <a:solidFill>
                  <a:srgbClr val="444444"/>
                </a:solidFill>
                <a:effectLst/>
                <a:latin typeface="Times New Roman" panose="02020603050405020304" pitchFamily="18" charset="0"/>
                <a:cs typeface="Times New Roman" panose="02020603050405020304" pitchFamily="18" charset="0"/>
              </a:rPr>
              <a:t>референтным</a:t>
            </a:r>
            <a:r>
              <a:rPr lang="ru-RU" sz="1900" b="0" i="0" dirty="0" smtClean="0">
                <a:solidFill>
                  <a:srgbClr val="444444"/>
                </a:solidFill>
                <a:effectLst/>
                <a:latin typeface="Times New Roman" panose="02020603050405020304" pitchFamily="18" charset="0"/>
                <a:cs typeface="Times New Roman" panose="02020603050405020304" pitchFamily="18" charset="0"/>
              </a:rPr>
              <a:t> лицам точных инструкций, путем тренинга </a:t>
            </a:r>
            <a:r>
              <a:rPr lang="ru-RU" sz="1900" b="0" i="0" dirty="0" err="1" smtClean="0">
                <a:solidFill>
                  <a:srgbClr val="444444"/>
                </a:solidFill>
                <a:effectLst/>
                <a:latin typeface="Times New Roman" panose="02020603050405020304" pitchFamily="18" charset="0"/>
                <a:cs typeface="Times New Roman" panose="02020603050405020304" pitchFamily="18" charset="0"/>
              </a:rPr>
              <a:t>референтных</a:t>
            </a:r>
            <a:r>
              <a:rPr lang="ru-RU" sz="1900" b="0" i="0" dirty="0" smtClean="0">
                <a:solidFill>
                  <a:srgbClr val="444444"/>
                </a:solidFill>
                <a:effectLst/>
                <a:latin typeface="Times New Roman" panose="02020603050405020304" pitchFamily="18" charset="0"/>
                <a:cs typeface="Times New Roman" panose="02020603050405020304" pitchFamily="18" charset="0"/>
              </a:rPr>
              <a:t> лиц в рамках желательной интервенции). Кроме того, нужен регулярный обмен информацией и наблюдениями между терапевтом и </a:t>
            </a:r>
            <a:r>
              <a:rPr lang="ru-RU" sz="1900" b="0" i="0" dirty="0" err="1" smtClean="0">
                <a:solidFill>
                  <a:srgbClr val="444444"/>
                </a:solidFill>
                <a:effectLst/>
                <a:latin typeface="Times New Roman" panose="02020603050405020304" pitchFamily="18" charset="0"/>
                <a:cs typeface="Times New Roman" panose="02020603050405020304" pitchFamily="18" charset="0"/>
              </a:rPr>
              <a:t>референтными</a:t>
            </a:r>
            <a:r>
              <a:rPr lang="ru-RU" sz="1900" b="0" i="0" dirty="0" smtClean="0">
                <a:solidFill>
                  <a:srgbClr val="444444"/>
                </a:solidFill>
                <a:effectLst/>
                <a:latin typeface="Times New Roman" panose="02020603050405020304" pitchFamily="18" charset="0"/>
                <a:cs typeface="Times New Roman" panose="02020603050405020304" pitchFamily="18" charset="0"/>
              </a:rPr>
              <a:t> лицами во время интервенций. Не менее важно определить также </a:t>
            </a:r>
            <a:r>
              <a:rPr lang="ru-RU" sz="1900" b="0" i="1" dirty="0" err="1" smtClean="0">
                <a:solidFill>
                  <a:srgbClr val="444444"/>
                </a:solidFill>
                <a:effectLst/>
                <a:latin typeface="Times New Roman" panose="02020603050405020304" pitchFamily="18" charset="0"/>
                <a:cs typeface="Times New Roman" panose="02020603050405020304" pitchFamily="18" charset="0"/>
              </a:rPr>
              <a:t>операциональные</a:t>
            </a:r>
            <a:r>
              <a:rPr lang="ru-RU" sz="1900" b="0" i="1" dirty="0" smtClean="0">
                <a:solidFill>
                  <a:srgbClr val="444444"/>
                </a:solidFill>
                <a:effectLst/>
                <a:latin typeface="Times New Roman" panose="02020603050405020304" pitchFamily="18" charset="0"/>
                <a:cs typeface="Times New Roman" panose="02020603050405020304" pitchFamily="18" charset="0"/>
              </a:rPr>
              <a:t> критерии измерения проблемного поведения и результатов терапии</a:t>
            </a:r>
            <a:r>
              <a:rPr lang="ru-RU" sz="1900" b="0" i="0" dirty="0" smtClean="0">
                <a:solidFill>
                  <a:srgbClr val="444444"/>
                </a:solidFill>
                <a:effectLst/>
                <a:latin typeface="Times New Roman" panose="02020603050405020304" pitchFamily="18" charset="0"/>
                <a:cs typeface="Times New Roman" panose="02020603050405020304" pitchFamily="18" charset="0"/>
              </a:rPr>
              <a:t> (например, количество сказанных слов, количество тиков во второй половине дня).</a:t>
            </a:r>
            <a:endParaRPr lang="ru-RU" sz="1900" b="0" i="0" dirty="0">
              <a:solidFill>
                <a:srgbClr val="44444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2687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3731" y="191069"/>
            <a:ext cx="11937241" cy="4401205"/>
          </a:xfrm>
          <a:prstGeom prst="rect">
            <a:avLst/>
          </a:prstGeom>
        </p:spPr>
        <p:txBody>
          <a:bodyPr wrap="square">
            <a:spAutoFit/>
          </a:bodyPr>
          <a:lstStyle/>
          <a:p>
            <a:pPr algn="just"/>
            <a:r>
              <a:rPr lang="ru-RU" sz="2000" b="1" i="1" dirty="0" smtClean="0">
                <a:solidFill>
                  <a:srgbClr val="444444"/>
                </a:solidFill>
                <a:effectLst/>
                <a:latin typeface="Times New Roman" panose="02020603050405020304" pitchFamily="18" charset="0"/>
                <a:cs typeface="Times New Roman" panose="02020603050405020304" pitchFamily="18" charset="0"/>
              </a:rPr>
              <a:t>Ориентация терапии на конкретные изменения поведения</a:t>
            </a:r>
            <a:r>
              <a:rPr lang="ru-RU" sz="2000" b="1" i="0" dirty="0" smtClean="0">
                <a:solidFill>
                  <a:srgbClr val="444444"/>
                </a:solidFill>
                <a:effectLst/>
                <a:latin typeface="Times New Roman" panose="02020603050405020304" pitchFamily="18" charset="0"/>
                <a:cs typeface="Times New Roman" panose="02020603050405020304" pitchFamily="18" charset="0"/>
              </a:rPr>
              <a:t>.</a:t>
            </a:r>
            <a:r>
              <a:rPr lang="ru-RU" sz="2000" b="0" i="0" dirty="0" smtClean="0">
                <a:solidFill>
                  <a:srgbClr val="444444"/>
                </a:solidFill>
                <a:effectLst/>
                <a:latin typeface="Times New Roman" panose="02020603050405020304" pitchFamily="18" charset="0"/>
                <a:cs typeface="Times New Roman" panose="02020603050405020304" pitchFamily="18" charset="0"/>
              </a:rPr>
              <a:t> Такой подход в целом соответствует модели поведенческой терапии, которая определяет нарушения в виде конкретных понятий («избыточная активность», «недостаточная активность», «недостаток компетентности», «нарушения </a:t>
            </a:r>
            <a:r>
              <a:rPr lang="ru-RU" sz="2000" b="0" i="0" dirty="0" err="1" smtClean="0">
                <a:solidFill>
                  <a:srgbClr val="444444"/>
                </a:solidFill>
                <a:effectLst/>
                <a:latin typeface="Times New Roman" panose="02020603050405020304" pitchFamily="18" charset="0"/>
                <a:cs typeface="Times New Roman" panose="02020603050405020304" pitchFamily="18" charset="0"/>
              </a:rPr>
              <a:t>саморегуляции</a:t>
            </a:r>
            <a:r>
              <a:rPr lang="ru-RU" sz="2000" b="0" i="0" dirty="0" smtClean="0">
                <a:solidFill>
                  <a:srgbClr val="444444"/>
                </a:solidFill>
                <a:effectLst/>
                <a:latin typeface="Times New Roman" panose="02020603050405020304" pitchFamily="18" charset="0"/>
                <a:cs typeface="Times New Roman" panose="02020603050405020304" pitchFamily="18" charset="0"/>
              </a:rPr>
              <a:t>», «</a:t>
            </a:r>
            <a:r>
              <a:rPr lang="ru-RU" sz="2000" b="0" i="0" dirty="0" err="1" smtClean="0">
                <a:solidFill>
                  <a:srgbClr val="444444"/>
                </a:solidFill>
                <a:effectLst/>
                <a:latin typeface="Times New Roman" panose="02020603050405020304" pitchFamily="18" charset="0"/>
                <a:cs typeface="Times New Roman" panose="02020603050405020304" pitchFamily="18" charset="0"/>
              </a:rPr>
              <a:t>дисфункциональная</a:t>
            </a:r>
            <a:r>
              <a:rPr lang="ru-RU" sz="2000" b="0" i="0" dirty="0" smtClean="0">
                <a:solidFill>
                  <a:srgbClr val="444444"/>
                </a:solidFill>
                <a:effectLst/>
                <a:latin typeface="Times New Roman" panose="02020603050405020304" pitchFamily="18" charset="0"/>
                <a:cs typeface="Times New Roman" panose="02020603050405020304" pitchFamily="18" charset="0"/>
              </a:rPr>
              <a:t> переработка стимулов»), считает возможным научение поведению в зависимости от контекста и, следовательно, оценивает успех терапии по тому, как протекает модификация поведения. Преследуя конкретные поведенческие цели (например, ребенок должен сначала работать 10, затем 15 и 25 минут на уроке без помех), поведенческая терапия обладает рядом преимуществ: налаживается более целенаправленное взаимодействие с конкретными учителями, это взаимодействие в большей степени поддается регулированию, а показатели поведения — контролю, отдельные трудности и проблемы подвергаются непосредственному и прямолинейному воздействию. Сотрудничество с определенным учителем, напротив, было бы затруднено при неясности целей терапии (расплывчатые взаимные ожидания, неопределенные формы интервенции, недостаточность критериев успешности терапии). Правда, ориентация на конкретные поведенческие цели может повлечь за собой общие проблемы принятия со стороны ребенка (например, «ребенка всегда необходимо рассматривать в его целостности»).</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498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1970" y="177421"/>
            <a:ext cx="11896299" cy="5324535"/>
          </a:xfrm>
          <a:prstGeom prst="rect">
            <a:avLst/>
          </a:prstGeom>
        </p:spPr>
        <p:txBody>
          <a:bodyPr wrap="square">
            <a:spAutoFit/>
          </a:bodyPr>
          <a:lstStyle/>
          <a:p>
            <a:pPr algn="just"/>
            <a:r>
              <a:rPr lang="ru-RU" sz="2000" b="1" i="1" dirty="0" smtClean="0">
                <a:solidFill>
                  <a:srgbClr val="444444"/>
                </a:solidFill>
                <a:effectLst/>
                <a:latin typeface="Times New Roman" panose="02020603050405020304" pitchFamily="18" charset="0"/>
                <a:cs typeface="Times New Roman" panose="02020603050405020304" pitchFamily="18" charset="0"/>
              </a:rPr>
              <a:t>Проведение терапии в естественных условиях</a:t>
            </a:r>
            <a:r>
              <a:rPr lang="ru-RU" sz="2000" b="1" i="0" dirty="0" smtClean="0">
                <a:solidFill>
                  <a:srgbClr val="444444"/>
                </a:solidFill>
                <a:effectLst/>
                <a:latin typeface="Times New Roman" panose="02020603050405020304" pitchFamily="18" charset="0"/>
                <a:cs typeface="Times New Roman" panose="02020603050405020304" pitchFamily="18" charset="0"/>
              </a:rPr>
              <a:t> (</a:t>
            </a:r>
            <a:r>
              <a:rPr lang="ru-RU" sz="2000" b="1" i="1" dirty="0" smtClean="0">
                <a:solidFill>
                  <a:srgbClr val="444444"/>
                </a:solidFill>
                <a:effectLst/>
                <a:latin typeface="Times New Roman" panose="02020603050405020304" pitchFamily="18" charset="0"/>
                <a:cs typeface="Times New Roman" panose="02020603050405020304" pitchFamily="18" charset="0"/>
              </a:rPr>
              <a:t>родительский дом</a:t>
            </a:r>
            <a:r>
              <a:rPr lang="ru-RU" sz="2000" b="1" i="0" dirty="0" smtClean="0">
                <a:solidFill>
                  <a:srgbClr val="444444"/>
                </a:solidFill>
                <a:effectLst/>
                <a:latin typeface="Times New Roman" panose="02020603050405020304" pitchFamily="18" charset="0"/>
                <a:cs typeface="Times New Roman" panose="02020603050405020304" pitchFamily="18" charset="0"/>
              </a:rPr>
              <a:t>, </a:t>
            </a:r>
            <a:r>
              <a:rPr lang="ru-RU" sz="2000" b="1" i="1" dirty="0" smtClean="0">
                <a:solidFill>
                  <a:srgbClr val="444444"/>
                </a:solidFill>
                <a:effectLst/>
                <a:latin typeface="Times New Roman" panose="02020603050405020304" pitchFamily="18" charset="0"/>
                <a:cs typeface="Times New Roman" panose="02020603050405020304" pitchFamily="18" charset="0"/>
              </a:rPr>
              <a:t>детский сад</a:t>
            </a:r>
            <a:r>
              <a:rPr lang="ru-RU" sz="2000" b="1" i="0" dirty="0" smtClean="0">
                <a:solidFill>
                  <a:srgbClr val="444444"/>
                </a:solidFill>
                <a:effectLst/>
                <a:latin typeface="Times New Roman" panose="02020603050405020304" pitchFamily="18" charset="0"/>
                <a:cs typeface="Times New Roman" panose="02020603050405020304" pitchFamily="18" charset="0"/>
              </a:rPr>
              <a:t>, </a:t>
            </a:r>
            <a:r>
              <a:rPr lang="ru-RU" sz="2000" b="1" i="1" dirty="0" smtClean="0">
                <a:solidFill>
                  <a:srgbClr val="444444"/>
                </a:solidFill>
                <a:effectLst/>
                <a:latin typeface="Times New Roman" panose="02020603050405020304" pitchFamily="18" charset="0"/>
                <a:cs typeface="Times New Roman" panose="02020603050405020304" pitchFamily="18" charset="0"/>
              </a:rPr>
              <a:t>школа</a:t>
            </a:r>
            <a:r>
              <a:rPr lang="ru-RU" sz="2000" b="1" i="0" dirty="0" smtClean="0">
                <a:solidFill>
                  <a:srgbClr val="444444"/>
                </a:solidFill>
                <a:effectLst/>
                <a:latin typeface="Times New Roman" panose="02020603050405020304" pitchFamily="18" charset="0"/>
                <a:cs typeface="Times New Roman" panose="02020603050405020304" pitchFamily="18" charset="0"/>
              </a:rPr>
              <a:t>, </a:t>
            </a:r>
            <a:r>
              <a:rPr lang="ru-RU" sz="2000" b="1" i="1" dirty="0" smtClean="0">
                <a:solidFill>
                  <a:srgbClr val="444444"/>
                </a:solidFill>
                <a:effectLst/>
                <a:latin typeface="Times New Roman" panose="02020603050405020304" pitchFamily="18" charset="0"/>
                <a:cs typeface="Times New Roman" panose="02020603050405020304" pitchFamily="18" charset="0"/>
              </a:rPr>
              <a:t>интернат</a:t>
            </a:r>
            <a:r>
              <a:rPr lang="ru-RU" sz="2000" b="1" i="0" dirty="0" smtClean="0">
                <a:solidFill>
                  <a:srgbClr val="444444"/>
                </a:solidFill>
                <a:effectLst/>
                <a:latin typeface="Times New Roman" panose="02020603050405020304" pitchFamily="18" charset="0"/>
                <a:cs typeface="Times New Roman" panose="02020603050405020304" pitchFamily="18" charset="0"/>
              </a:rPr>
              <a:t>).</a:t>
            </a:r>
            <a:r>
              <a:rPr lang="ru-RU" sz="2000" b="0" i="0" dirty="0" smtClean="0">
                <a:solidFill>
                  <a:srgbClr val="444444"/>
                </a:solidFill>
                <a:effectLst/>
                <a:latin typeface="Times New Roman" panose="02020603050405020304" pitchFamily="18" charset="0"/>
                <a:cs typeface="Times New Roman" panose="02020603050405020304" pitchFamily="18" charset="0"/>
              </a:rPr>
              <a:t> Терапевтические мероприятия достигают своей цели тогда, когда удается непосредственно и по возможности направленно воздействовать на изменение условий повседневной окружающей среды ребенка, которые вызывают и поддерживают проблемное поведение ребенка. Если, к примеру, четырехлетний ребенок страдает недержанием мочи днем, то устанавливается точное время, когда его ведут в туалет, кто это делает, как это происходит, как поощряются «успехи» в туалете и что делать, если пеленка опять окажется мокрой.</a:t>
            </a:r>
          </a:p>
          <a:p>
            <a:pPr algn="just"/>
            <a:r>
              <a:rPr lang="ru-RU" sz="2000" b="0" i="0" dirty="0" smtClean="0">
                <a:solidFill>
                  <a:srgbClr val="444444"/>
                </a:solidFill>
                <a:effectLst/>
                <a:latin typeface="Times New Roman" panose="02020603050405020304" pitchFamily="18" charset="0"/>
                <a:cs typeface="Times New Roman" panose="02020603050405020304" pitchFamily="18" charset="0"/>
              </a:rPr>
              <a:t>Рекомендованные процедуры достижения желаемого поведения проводятся в течение недели, затем родители вместе с терапевтом подводят итоги и обсуждают дальнейшие действия.</a:t>
            </a:r>
          </a:p>
          <a:p>
            <a:pPr algn="just"/>
            <a:r>
              <a:rPr lang="ru-RU" sz="2000" b="0" i="0" dirty="0" smtClean="0">
                <a:solidFill>
                  <a:srgbClr val="444444"/>
                </a:solidFill>
                <a:effectLst/>
                <a:latin typeface="Times New Roman" panose="02020603050405020304" pitchFamily="18" charset="0"/>
                <a:cs typeface="Times New Roman" panose="02020603050405020304" pitchFamily="18" charset="0"/>
              </a:rPr>
              <a:t>Подобные программы, осуществляемые в бытовых условиях непосредственно </a:t>
            </a:r>
            <a:r>
              <a:rPr lang="ru-RU" sz="2000" b="0" i="0" dirty="0" err="1" smtClean="0">
                <a:solidFill>
                  <a:srgbClr val="444444"/>
                </a:solidFill>
                <a:effectLst/>
                <a:latin typeface="Times New Roman" panose="02020603050405020304" pitchFamily="18" charset="0"/>
                <a:cs typeface="Times New Roman" panose="02020603050405020304" pitchFamily="18" charset="0"/>
              </a:rPr>
              <a:t>референтными</a:t>
            </a:r>
            <a:r>
              <a:rPr lang="ru-RU" sz="2000" b="0" i="0" dirty="0" smtClean="0">
                <a:solidFill>
                  <a:srgbClr val="444444"/>
                </a:solidFill>
                <a:effectLst/>
                <a:latin typeface="Times New Roman" panose="02020603050405020304" pitchFamily="18" charset="0"/>
                <a:cs typeface="Times New Roman" panose="02020603050405020304" pitchFamily="18" charset="0"/>
              </a:rPr>
              <a:t> взрослыми, используются также в случаях медлительности, провоцирующего поведения, задержек в развитии, тревожности и т.д. При этом большое значение имеет сотрудничество психолога с детским садом и школой. В этой области нередко можно наблюдать профессиональное соперничество (педагогики и психологии) и конкуренцию различных психотерапевтических направлений (психоанализ против поведенческой терапии). Весьма полезно ориентировать взаимодействие терапевтов и </a:t>
            </a:r>
            <a:r>
              <a:rPr lang="ru-RU" sz="2000" b="0" i="0" dirty="0" err="1" smtClean="0">
                <a:solidFill>
                  <a:srgbClr val="444444"/>
                </a:solidFill>
                <a:effectLst/>
                <a:latin typeface="Times New Roman" panose="02020603050405020304" pitchFamily="18" charset="0"/>
                <a:cs typeface="Times New Roman" panose="02020603050405020304" pitchFamily="18" charset="0"/>
              </a:rPr>
              <a:t>котерапевтов</a:t>
            </a:r>
            <a:r>
              <a:rPr lang="ru-RU" sz="2000" b="0" i="0" dirty="0" smtClean="0">
                <a:solidFill>
                  <a:srgbClr val="444444"/>
                </a:solidFill>
                <a:effectLst/>
                <a:latin typeface="Times New Roman" panose="02020603050405020304" pitchFamily="18" charset="0"/>
                <a:cs typeface="Times New Roman" panose="02020603050405020304" pitchFamily="18" charset="0"/>
              </a:rPr>
              <a:t> на конкретные, возможно, даже предварительные цели поведенческой терапии, договориться о проведении конкретных мероприятий и критериях оценки терапии.</a:t>
            </a:r>
            <a:endParaRPr lang="ru-RU" sz="2000" b="0" i="0" dirty="0">
              <a:solidFill>
                <a:srgbClr val="44444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48682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192001" cy="6463308"/>
          </a:xfrm>
          <a:prstGeom prst="rect">
            <a:avLst/>
          </a:prstGeom>
        </p:spPr>
        <p:txBody>
          <a:bodyPr wrap="square">
            <a:spAutoFit/>
          </a:bodyPr>
          <a:lstStyle/>
          <a:p>
            <a:pPr algn="just"/>
            <a:r>
              <a:rPr lang="ru-RU" b="1" i="1" dirty="0" smtClean="0">
                <a:solidFill>
                  <a:srgbClr val="444444"/>
                </a:solidFill>
                <a:effectLst/>
                <a:latin typeface="Times New Roman" panose="02020603050405020304" pitchFamily="18" charset="0"/>
                <a:cs typeface="Times New Roman" panose="02020603050405020304" pitchFamily="18" charset="0"/>
              </a:rPr>
              <a:t>Ориентация на развитие</a:t>
            </a:r>
            <a:r>
              <a:rPr lang="ru-RU" b="1" i="0" dirty="0" smtClean="0">
                <a:solidFill>
                  <a:srgbClr val="444444"/>
                </a:solidFill>
                <a:effectLst/>
                <a:latin typeface="Times New Roman" panose="02020603050405020304" pitchFamily="18" charset="0"/>
                <a:cs typeface="Times New Roman" panose="02020603050405020304" pitchFamily="18" charset="0"/>
              </a:rPr>
              <a:t>.</a:t>
            </a:r>
            <a:r>
              <a:rPr lang="ru-RU" b="0" i="0" dirty="0" smtClean="0">
                <a:solidFill>
                  <a:srgbClr val="444444"/>
                </a:solidFill>
                <a:effectLst/>
                <a:latin typeface="Times New Roman" panose="02020603050405020304" pitchFamily="18" charset="0"/>
                <a:cs typeface="Times New Roman" panose="02020603050405020304" pitchFamily="18" charset="0"/>
              </a:rPr>
              <a:t> Проблемы в поведении детей и подростков тесно связаны с ходом развития и его возрастными задачами. Отдельные нарушения (например, </a:t>
            </a:r>
            <a:r>
              <a:rPr lang="ru-RU" b="0" i="0" dirty="0" err="1" smtClean="0">
                <a:solidFill>
                  <a:srgbClr val="444444"/>
                </a:solidFill>
                <a:effectLst/>
                <a:latin typeface="Times New Roman" panose="02020603050405020304" pitchFamily="18" charset="0"/>
                <a:cs typeface="Times New Roman" panose="02020603050405020304" pitchFamily="18" charset="0"/>
              </a:rPr>
              <a:t>энурез</a:t>
            </a:r>
            <a:r>
              <a:rPr lang="ru-RU" b="0" i="0" dirty="0" smtClean="0">
                <a:solidFill>
                  <a:srgbClr val="444444"/>
                </a:solidFill>
                <a:effectLst/>
                <a:latin typeface="Times New Roman" panose="02020603050405020304" pitchFamily="18" charset="0"/>
                <a:cs typeface="Times New Roman" panose="02020603050405020304" pitchFamily="18" charset="0"/>
              </a:rPr>
              <a:t>, нарушения развития речи) прямо определяются как возрастные, т.е. считаются проблематичными только с определенного возраста. Другие нарушения проявляются лишь при переходе из одной экологической среды в другую, когда к ребенку предъявляются новые для него требования (например, при поступлении в детский сад). Этот факт сказывается на построении терапии, поскольку она всегда направлена на оптимизацию условий развития ребенка, например: на повышение воспитательной компетентности родителей, ослабление травмирующих стрессоров в семье, улучшение семейной коммуникации и, наконец, повышение компетентности самих детей. В связи с этим поведенческая терапия ориентирована на ресурсы развития и компетентность. Речь идет о том, чтобы не только уменьшить остроту проблемного поведения, но и в целом расчистить путь для более успешного развития ребенка.</a:t>
            </a:r>
          </a:p>
          <a:p>
            <a:pPr algn="just"/>
            <a:r>
              <a:rPr lang="ru-RU" b="1" i="1" dirty="0" smtClean="0">
                <a:solidFill>
                  <a:srgbClr val="444444"/>
                </a:solidFill>
                <a:effectLst/>
                <a:latin typeface="Times New Roman" panose="02020603050405020304" pitchFamily="18" charset="0"/>
                <a:cs typeface="Times New Roman" panose="02020603050405020304" pitchFamily="18" charset="0"/>
              </a:rPr>
              <a:t>Междисциплинарное сотрудничество психотерапевта с врачами</a:t>
            </a:r>
            <a:r>
              <a:rPr lang="ru-RU" b="1" i="0" dirty="0" smtClean="0">
                <a:solidFill>
                  <a:srgbClr val="444444"/>
                </a:solidFill>
                <a:effectLst/>
                <a:latin typeface="Times New Roman" panose="02020603050405020304" pitchFamily="18" charset="0"/>
                <a:cs typeface="Times New Roman" panose="02020603050405020304" pitchFamily="18" charset="0"/>
              </a:rPr>
              <a:t>, </a:t>
            </a:r>
            <a:r>
              <a:rPr lang="ru-RU" b="1" i="1" dirty="0" smtClean="0">
                <a:solidFill>
                  <a:srgbClr val="444444"/>
                </a:solidFill>
                <a:effectLst/>
                <a:latin typeface="Times New Roman" panose="02020603050405020304" pitchFamily="18" charset="0"/>
                <a:cs typeface="Times New Roman" panose="02020603050405020304" pitchFamily="18" charset="0"/>
              </a:rPr>
              <a:t>воспитателями</a:t>
            </a:r>
            <a:r>
              <a:rPr lang="ru-RU" b="1" i="0" dirty="0" smtClean="0">
                <a:solidFill>
                  <a:srgbClr val="444444"/>
                </a:solidFill>
                <a:effectLst/>
                <a:latin typeface="Times New Roman" panose="02020603050405020304" pitchFamily="18" charset="0"/>
                <a:cs typeface="Times New Roman" panose="02020603050405020304" pitchFamily="18" charset="0"/>
              </a:rPr>
              <a:t>, </a:t>
            </a:r>
            <a:r>
              <a:rPr lang="ru-RU" b="1" i="1" dirty="0" smtClean="0">
                <a:solidFill>
                  <a:srgbClr val="444444"/>
                </a:solidFill>
                <a:effectLst/>
                <a:latin typeface="Times New Roman" panose="02020603050405020304" pitchFamily="18" charset="0"/>
                <a:cs typeface="Times New Roman" panose="02020603050405020304" pitchFamily="18" charset="0"/>
              </a:rPr>
              <a:t>педагогами</a:t>
            </a:r>
            <a:r>
              <a:rPr lang="ru-RU" b="1" i="0" dirty="0" smtClean="0">
                <a:solidFill>
                  <a:srgbClr val="444444"/>
                </a:solidFill>
                <a:effectLst/>
                <a:latin typeface="Times New Roman" panose="02020603050405020304" pitchFamily="18" charset="0"/>
                <a:cs typeface="Times New Roman" panose="02020603050405020304" pitchFamily="18" charset="0"/>
              </a:rPr>
              <a:t>, </a:t>
            </a:r>
            <a:r>
              <a:rPr lang="ru-RU" b="1" i="1" dirty="0" smtClean="0">
                <a:solidFill>
                  <a:srgbClr val="444444"/>
                </a:solidFill>
                <a:effectLst/>
                <a:latin typeface="Times New Roman" panose="02020603050405020304" pitchFamily="18" charset="0"/>
                <a:cs typeface="Times New Roman" panose="02020603050405020304" pitchFamily="18" charset="0"/>
              </a:rPr>
              <a:t>физиотерапевтами</a:t>
            </a:r>
            <a:r>
              <a:rPr lang="ru-RU" b="1" i="0" dirty="0" smtClean="0">
                <a:solidFill>
                  <a:srgbClr val="444444"/>
                </a:solidFill>
                <a:effectLst/>
                <a:latin typeface="Times New Roman" panose="02020603050405020304" pitchFamily="18" charset="0"/>
                <a:cs typeface="Times New Roman" panose="02020603050405020304" pitchFamily="18" charset="0"/>
              </a:rPr>
              <a:t>, </a:t>
            </a:r>
            <a:r>
              <a:rPr lang="ru-RU" b="1" i="1" dirty="0" smtClean="0">
                <a:solidFill>
                  <a:srgbClr val="444444"/>
                </a:solidFill>
                <a:effectLst/>
                <a:latin typeface="Times New Roman" panose="02020603050405020304" pitchFamily="18" charset="0"/>
                <a:cs typeface="Times New Roman" panose="02020603050405020304" pitchFamily="18" charset="0"/>
              </a:rPr>
              <a:t>логопедами</a:t>
            </a:r>
            <a:r>
              <a:rPr lang="ru-RU" b="1" i="0" dirty="0" smtClean="0">
                <a:solidFill>
                  <a:srgbClr val="444444"/>
                </a:solidFill>
                <a:effectLst/>
                <a:latin typeface="Times New Roman" panose="02020603050405020304" pitchFamily="18" charset="0"/>
                <a:cs typeface="Times New Roman" panose="02020603050405020304" pitchFamily="18" charset="0"/>
              </a:rPr>
              <a:t>.</a:t>
            </a:r>
            <a:r>
              <a:rPr lang="ru-RU" b="0" i="0" dirty="0" smtClean="0">
                <a:solidFill>
                  <a:srgbClr val="444444"/>
                </a:solidFill>
                <a:effectLst/>
                <a:latin typeface="Times New Roman" panose="02020603050405020304" pitchFamily="18" charset="0"/>
                <a:cs typeface="Times New Roman" panose="02020603050405020304" pitchFamily="18" charset="0"/>
              </a:rPr>
              <a:t> Это сотрудничество начинается уже на стадии диагностики, особенно в случаях нарушения развития и благополучия.</a:t>
            </a:r>
          </a:p>
          <a:p>
            <a:pPr algn="just"/>
            <a:r>
              <a:rPr lang="ru-RU" b="0" i="0" dirty="0" smtClean="0">
                <a:solidFill>
                  <a:srgbClr val="444444"/>
                </a:solidFill>
                <a:effectLst/>
                <a:latin typeface="Times New Roman" panose="02020603050405020304" pitchFamily="18" charset="0"/>
                <a:cs typeface="Times New Roman" panose="02020603050405020304" pitchFamily="18" charset="0"/>
              </a:rPr>
              <a:t>В работе с этой категорией нарушений приходится выяснять медицинские аспекты, в частности причины нарушений сна, речевого развития, нарушений моторики, питания или выделительной функции (например, снятие </a:t>
            </a:r>
            <a:r>
              <a:rPr lang="ru-RU" b="0" i="0" dirty="0" err="1" smtClean="0">
                <a:solidFill>
                  <a:srgbClr val="444444"/>
                </a:solidFill>
                <a:effectLst/>
                <a:latin typeface="Times New Roman" panose="02020603050405020304" pitchFamily="18" charset="0"/>
                <a:cs typeface="Times New Roman" panose="02020603050405020304" pitchFamily="18" charset="0"/>
              </a:rPr>
              <a:t>энцефалограммы</a:t>
            </a:r>
            <a:r>
              <a:rPr lang="ru-RU" b="0" i="0" dirty="0" smtClean="0">
                <a:solidFill>
                  <a:srgbClr val="444444"/>
                </a:solidFill>
                <a:effectLst/>
                <a:latin typeface="Times New Roman" panose="02020603050405020304" pitchFamily="18" charset="0"/>
                <a:cs typeface="Times New Roman" panose="02020603050405020304" pitchFamily="18" charset="0"/>
              </a:rPr>
              <a:t>, проверка слуха, неврологическое обследование, исследование функций пищеварения и мочевого пузыря). Междисциплинарное взаимодействие требуется также и при проведении терапии, которая парциально протекает при участии учителей и воспитателей, а также требует координации различных методик лечения (например, физиотерапии, логопедии, медикаментозного лечения). Как правило, задача координации ложится на ответственного психотерапевта поведенческой терапии, который должен следить за достижением конкретных целей в поведении и стремиться к четкой дифференциации терапевтических мероприятий.</a:t>
            </a:r>
          </a:p>
          <a:p>
            <a:pPr algn="just"/>
            <a:r>
              <a:rPr lang="ru-RU" b="0" i="0" dirty="0" smtClean="0">
                <a:solidFill>
                  <a:srgbClr val="444444"/>
                </a:solidFill>
                <a:effectLst/>
                <a:latin typeface="Times New Roman" panose="02020603050405020304" pitchFamily="18" charset="0"/>
                <a:cs typeface="Times New Roman" panose="02020603050405020304" pitchFamily="18" charset="0"/>
              </a:rPr>
              <a:t>Все названные принципы сводятся к тому, чтобы терапия проводилась по возможности конкретно и эмпирически. Повседневное терапевтическое воздействие преобладает над обсуждением нарушения.</a:t>
            </a:r>
            <a:endParaRPr lang="ru-RU" b="0" i="0" dirty="0">
              <a:solidFill>
                <a:srgbClr val="44444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8214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1026" y="0"/>
            <a:ext cx="11950889" cy="6186309"/>
          </a:xfrm>
          <a:prstGeom prst="rect">
            <a:avLst/>
          </a:prstGeom>
        </p:spPr>
        <p:txBody>
          <a:bodyPr wrap="square">
            <a:spAutoFit/>
          </a:bodyPr>
          <a:lstStyle/>
          <a:p>
            <a:pPr algn="ctr"/>
            <a:r>
              <a:rPr lang="ru-RU" b="1" i="0" dirty="0" smtClean="0">
                <a:solidFill>
                  <a:srgbClr val="303133"/>
                </a:solidFill>
                <a:effectLst/>
                <a:latin typeface="Times New Roman" panose="02020603050405020304" pitchFamily="18" charset="0"/>
                <a:cs typeface="Times New Roman" panose="02020603050405020304" pitchFamily="18" charset="0"/>
              </a:rPr>
              <a:t>Эффективность</a:t>
            </a:r>
          </a:p>
          <a:p>
            <a:pPr algn="just"/>
            <a:r>
              <a:rPr lang="ru-RU" b="0" i="0" dirty="0" smtClean="0">
                <a:solidFill>
                  <a:srgbClr val="444444"/>
                </a:solidFill>
                <a:effectLst/>
                <a:latin typeface="Times New Roman" panose="02020603050405020304" pitchFamily="18" charset="0"/>
                <a:cs typeface="Times New Roman" panose="02020603050405020304" pitchFamily="18" charset="0"/>
              </a:rPr>
              <a:t>Вывод о том, что поведенческая терапия детей и подростков приносит положительные результаты, не нов. Однако в последнее время появляется все больше данных о разной эффективности отдельных методик. </a:t>
            </a:r>
            <a:r>
              <a:rPr lang="ru-RU" b="0" i="0" dirty="0" err="1" smtClean="0">
                <a:solidFill>
                  <a:srgbClr val="444444"/>
                </a:solidFill>
                <a:effectLst/>
                <a:latin typeface="Times New Roman" panose="02020603050405020304" pitchFamily="18" charset="0"/>
                <a:cs typeface="Times New Roman" panose="02020603050405020304" pitchFamily="18" charset="0"/>
              </a:rPr>
              <a:t>M.Dцpfner</a:t>
            </a:r>
            <a:r>
              <a:rPr lang="ru-RU" b="0" i="0" dirty="0" smtClean="0">
                <a:solidFill>
                  <a:srgbClr val="444444"/>
                </a:solidFill>
                <a:effectLst/>
                <a:latin typeface="Times New Roman" panose="02020603050405020304" pitchFamily="18" charset="0"/>
                <a:cs typeface="Times New Roman" panose="02020603050405020304" pitchFamily="18" charset="0"/>
              </a:rPr>
              <a:t> (1999) опубликовал обзорную статью, в которой делается заключение, что терапия и </a:t>
            </a:r>
            <a:r>
              <a:rPr lang="ru-RU" b="0" i="0" dirty="0" err="1" smtClean="0">
                <a:solidFill>
                  <a:srgbClr val="444444"/>
                </a:solidFill>
                <a:effectLst/>
                <a:latin typeface="Times New Roman" panose="02020603050405020304" pitchFamily="18" charset="0"/>
                <a:cs typeface="Times New Roman" panose="02020603050405020304" pitchFamily="18" charset="0"/>
              </a:rPr>
              <a:t>экстернальных</a:t>
            </a:r>
            <a:r>
              <a:rPr lang="ru-RU" b="0" i="0" dirty="0" smtClean="0">
                <a:solidFill>
                  <a:srgbClr val="444444"/>
                </a:solidFill>
                <a:effectLst/>
                <a:latin typeface="Times New Roman" panose="02020603050405020304" pitchFamily="18" charset="0"/>
                <a:cs typeface="Times New Roman" panose="02020603050405020304" pitchFamily="18" charset="0"/>
              </a:rPr>
              <a:t>, и </a:t>
            </a:r>
            <a:r>
              <a:rPr lang="ru-RU" b="0" i="0" dirty="0" err="1" smtClean="0">
                <a:solidFill>
                  <a:srgbClr val="444444"/>
                </a:solidFill>
                <a:effectLst/>
                <a:latin typeface="Times New Roman" panose="02020603050405020304" pitchFamily="18" charset="0"/>
                <a:cs typeface="Times New Roman" panose="02020603050405020304" pitchFamily="18" charset="0"/>
              </a:rPr>
              <a:t>интернальных</a:t>
            </a:r>
            <a:r>
              <a:rPr lang="ru-RU" b="0" i="0" dirty="0" smtClean="0">
                <a:solidFill>
                  <a:srgbClr val="444444"/>
                </a:solidFill>
                <a:effectLst/>
                <a:latin typeface="Times New Roman" panose="02020603050405020304" pitchFamily="18" charset="0"/>
                <a:cs typeface="Times New Roman" panose="02020603050405020304" pitchFamily="18" charset="0"/>
              </a:rPr>
              <a:t> нарушений дает как средние, так и высокие результаты (от 0,76 до 0,91).</a:t>
            </a:r>
          </a:p>
          <a:p>
            <a:pPr algn="just"/>
            <a:r>
              <a:rPr lang="ru-RU" b="0" i="0" dirty="0" smtClean="0">
                <a:solidFill>
                  <a:srgbClr val="444444"/>
                </a:solidFill>
                <a:effectLst/>
                <a:latin typeface="Times New Roman" panose="02020603050405020304" pitchFamily="18" charset="0"/>
                <a:cs typeface="Times New Roman" panose="02020603050405020304" pitchFamily="18" charset="0"/>
              </a:rPr>
              <a:t>Это подтверждают также данные </a:t>
            </a:r>
            <a:r>
              <a:rPr lang="ru-RU" b="0" i="0" dirty="0" err="1" smtClean="0">
                <a:solidFill>
                  <a:srgbClr val="444444"/>
                </a:solidFill>
                <a:effectLst/>
                <a:latin typeface="Times New Roman" panose="02020603050405020304" pitchFamily="18" charset="0"/>
                <a:cs typeface="Times New Roman" panose="02020603050405020304" pitchFamily="18" charset="0"/>
              </a:rPr>
              <a:t>метаанализов</a:t>
            </a:r>
            <a:r>
              <a:rPr lang="ru-RU" b="0" i="0" dirty="0" smtClean="0">
                <a:solidFill>
                  <a:srgbClr val="444444"/>
                </a:solidFill>
                <a:effectLst/>
                <a:latin typeface="Times New Roman" panose="02020603050405020304" pitchFamily="18" charset="0"/>
                <a:cs typeface="Times New Roman" panose="02020603050405020304" pitchFamily="18" charset="0"/>
              </a:rPr>
              <a:t>, проводимых, в частности, </a:t>
            </a:r>
            <a:r>
              <a:rPr lang="ru-RU" b="0" i="0" dirty="0" err="1" smtClean="0">
                <a:solidFill>
                  <a:srgbClr val="444444"/>
                </a:solidFill>
                <a:effectLst/>
                <a:latin typeface="Times New Roman" panose="02020603050405020304" pitchFamily="18" charset="0"/>
                <a:cs typeface="Times New Roman" panose="02020603050405020304" pitchFamily="18" charset="0"/>
              </a:rPr>
              <a:t>J.R.Weisz</a:t>
            </a:r>
            <a:r>
              <a:rPr lang="ru-RU" b="0" i="0" dirty="0" smtClean="0">
                <a:solidFill>
                  <a:srgbClr val="444444"/>
                </a:solidFill>
                <a:effectLst/>
                <a:latin typeface="Times New Roman" panose="02020603050405020304" pitchFamily="18" charset="0"/>
                <a:cs typeface="Times New Roman" panose="02020603050405020304" pitchFamily="18" charset="0"/>
              </a:rPr>
              <a:t> (1995), который обобщил 150 исследований в период с 1967 по 1993 г. Терапию проходили дети в возрасте от 2 до 18 лет, причем эффективность составила в среднем 0,71.</a:t>
            </a:r>
          </a:p>
          <a:p>
            <a:pPr algn="just"/>
            <a:r>
              <a:rPr lang="ru-RU" b="0" i="0" dirty="0" smtClean="0">
                <a:solidFill>
                  <a:srgbClr val="444444"/>
                </a:solidFill>
                <a:effectLst/>
                <a:latin typeface="Times New Roman" panose="02020603050405020304" pitchFamily="18" charset="0"/>
                <a:cs typeface="Times New Roman" panose="02020603050405020304" pitchFamily="18" charset="0"/>
              </a:rPr>
              <a:t>Согласно </a:t>
            </a:r>
            <a:r>
              <a:rPr lang="ru-RU" b="0" i="0" dirty="0" err="1" smtClean="0">
                <a:solidFill>
                  <a:srgbClr val="444444"/>
                </a:solidFill>
                <a:effectLst/>
                <a:latin typeface="Times New Roman" panose="02020603050405020304" pitchFamily="18" charset="0"/>
                <a:cs typeface="Times New Roman" panose="02020603050405020304" pitchFamily="18" charset="0"/>
              </a:rPr>
              <a:t>A.E.Kazdin</a:t>
            </a:r>
            <a:r>
              <a:rPr lang="ru-RU" b="0" i="0" dirty="0" smtClean="0">
                <a:solidFill>
                  <a:srgbClr val="444444"/>
                </a:solidFill>
                <a:effectLst/>
                <a:latin typeface="Times New Roman" panose="02020603050405020304" pitchFamily="18" charset="0"/>
                <a:cs typeface="Times New Roman" panose="02020603050405020304" pitchFamily="18" charset="0"/>
              </a:rPr>
              <a:t> и </a:t>
            </a:r>
            <a:r>
              <a:rPr lang="ru-RU" b="0" i="0" dirty="0" err="1" smtClean="0">
                <a:solidFill>
                  <a:srgbClr val="444444"/>
                </a:solidFill>
                <a:effectLst/>
                <a:latin typeface="Times New Roman" panose="02020603050405020304" pitchFamily="18" charset="0"/>
                <a:cs typeface="Times New Roman" panose="02020603050405020304" pitchFamily="18" charset="0"/>
              </a:rPr>
              <a:t>J.R.Weisz</a:t>
            </a:r>
            <a:r>
              <a:rPr lang="ru-RU" b="0" i="0" dirty="0" smtClean="0">
                <a:solidFill>
                  <a:srgbClr val="444444"/>
                </a:solidFill>
                <a:effectLst/>
                <a:latin typeface="Times New Roman" panose="02020603050405020304" pitchFamily="18" charset="0"/>
                <a:cs typeface="Times New Roman" panose="02020603050405020304" pitchFamily="18" charset="0"/>
              </a:rPr>
              <a:t>, хорошо зарекомендовали себя с точки зрения эффективности прежде всего следующие методики поведенческой терапии детей и подростков:</a:t>
            </a:r>
          </a:p>
          <a:p>
            <a:pPr algn="just">
              <a:buFont typeface="Arial" panose="020B0604020202020204" pitchFamily="34" charset="0"/>
              <a:buChar char="•"/>
            </a:pPr>
            <a:r>
              <a:rPr lang="ru-RU" b="0" i="0" dirty="0" smtClean="0">
                <a:solidFill>
                  <a:srgbClr val="444444"/>
                </a:solidFill>
                <a:effectLst/>
                <a:latin typeface="Times New Roman" panose="02020603050405020304" pitchFamily="18" charset="0"/>
                <a:cs typeface="Times New Roman" panose="02020603050405020304" pitchFamily="18" charset="0"/>
              </a:rPr>
              <a:t>когнитивная поведенческая терапия </a:t>
            </a:r>
            <a:r>
              <a:rPr lang="ru-RU" b="0" i="0" dirty="0" err="1" smtClean="0">
                <a:solidFill>
                  <a:srgbClr val="444444"/>
                </a:solidFill>
                <a:effectLst/>
                <a:latin typeface="Times New Roman" panose="02020603050405020304" pitchFamily="18" charset="0"/>
                <a:cs typeface="Times New Roman" panose="02020603050405020304" pitchFamily="18" charset="0"/>
              </a:rPr>
              <a:t>интроверсивных</a:t>
            </a:r>
            <a:r>
              <a:rPr lang="ru-RU" b="0" i="0" dirty="0" smtClean="0">
                <a:solidFill>
                  <a:srgbClr val="444444"/>
                </a:solidFill>
                <a:effectLst/>
                <a:latin typeface="Times New Roman" panose="02020603050405020304" pitchFamily="18" charset="0"/>
                <a:cs typeface="Times New Roman" panose="02020603050405020304" pitchFamily="18" charset="0"/>
              </a:rPr>
              <a:t> нарушений (страхи, фобии);</a:t>
            </a:r>
          </a:p>
          <a:p>
            <a:pPr algn="just">
              <a:buFont typeface="Arial" panose="020B0604020202020204" pitchFamily="34" charset="0"/>
              <a:buChar char="•"/>
            </a:pPr>
            <a:r>
              <a:rPr lang="ru-RU" b="0" i="0" dirty="0" smtClean="0">
                <a:solidFill>
                  <a:srgbClr val="444444"/>
                </a:solidFill>
                <a:effectLst/>
                <a:latin typeface="Times New Roman" panose="02020603050405020304" pitchFamily="18" charset="0"/>
                <a:cs typeface="Times New Roman" panose="02020603050405020304" pitchFamily="18" charset="0"/>
              </a:rPr>
              <a:t>научение (путем тренинга) навыкам преодоления депрессии у детей и подростков (например, обнаружение депрессивных схем, усвоение социальных навыков или тренировка прогрессивной мышечной релаксации, поощрение позитивного опыта, благотворно воздействующего на настроение клиента);</a:t>
            </a:r>
          </a:p>
          <a:p>
            <a:pPr algn="just">
              <a:buFont typeface="Arial" panose="020B0604020202020204" pitchFamily="34" charset="0"/>
              <a:buChar char="•"/>
            </a:pPr>
            <a:r>
              <a:rPr lang="ru-RU" b="0" i="0" dirty="0" smtClean="0">
                <a:solidFill>
                  <a:srgbClr val="444444"/>
                </a:solidFill>
                <a:effectLst/>
                <a:latin typeface="Times New Roman" panose="02020603050405020304" pitchFamily="18" charset="0"/>
                <a:cs typeface="Times New Roman" panose="02020603050405020304" pitchFamily="18" charset="0"/>
              </a:rPr>
              <a:t>тренинг когнитивного решения проблем при наличии </a:t>
            </a:r>
            <a:r>
              <a:rPr lang="ru-RU" b="0" i="0" dirty="0" err="1" smtClean="0">
                <a:solidFill>
                  <a:srgbClr val="444444"/>
                </a:solidFill>
                <a:effectLst/>
                <a:latin typeface="Times New Roman" panose="02020603050405020304" pitchFamily="18" charset="0"/>
                <a:cs typeface="Times New Roman" panose="02020603050405020304" pitchFamily="18" charset="0"/>
              </a:rPr>
              <a:t>экстернализированных</a:t>
            </a:r>
            <a:r>
              <a:rPr lang="ru-RU" b="0" i="0" dirty="0" smtClean="0">
                <a:solidFill>
                  <a:srgbClr val="444444"/>
                </a:solidFill>
                <a:effectLst/>
                <a:latin typeface="Times New Roman" panose="02020603050405020304" pitchFamily="18" charset="0"/>
                <a:cs typeface="Times New Roman" panose="02020603050405020304" pitchFamily="18" charset="0"/>
              </a:rPr>
              <a:t> нарушений (например, у агрессивных и оппозиционных детей);</a:t>
            </a:r>
          </a:p>
          <a:p>
            <a:pPr algn="just">
              <a:buFont typeface="Arial" panose="020B0604020202020204" pitchFamily="34" charset="0"/>
              <a:buChar char="•"/>
            </a:pPr>
            <a:r>
              <a:rPr lang="ru-RU" b="0" i="0" dirty="0" smtClean="0">
                <a:solidFill>
                  <a:srgbClr val="444444"/>
                </a:solidFill>
                <a:effectLst/>
                <a:latin typeface="Times New Roman" panose="02020603050405020304" pitchFamily="18" charset="0"/>
                <a:cs typeface="Times New Roman" panose="02020603050405020304" pitchFamily="18" charset="0"/>
              </a:rPr>
              <a:t>тренинг родителей, страдающих тем же типом нарушения;</a:t>
            </a:r>
          </a:p>
          <a:p>
            <a:pPr algn="just">
              <a:buFont typeface="Arial" panose="020B0604020202020204" pitchFamily="34" charset="0"/>
              <a:buChar char="•"/>
            </a:pPr>
            <a:r>
              <a:rPr lang="ru-RU" b="0" i="0" dirty="0" smtClean="0">
                <a:solidFill>
                  <a:srgbClr val="444444"/>
                </a:solidFill>
                <a:effectLst/>
                <a:latin typeface="Times New Roman" panose="02020603050405020304" pitchFamily="18" charset="0"/>
                <a:cs typeface="Times New Roman" panose="02020603050405020304" pitchFamily="18" charset="0"/>
              </a:rPr>
              <a:t>терапия асоциальных форм поведения путем привлечения социальной среды (семья, школа, сверстники, соседи и т.д.);</a:t>
            </a:r>
          </a:p>
          <a:p>
            <a:pPr algn="just">
              <a:buFont typeface="Arial" panose="020B0604020202020204" pitchFamily="34" charset="0"/>
              <a:buChar char="•"/>
            </a:pPr>
            <a:r>
              <a:rPr lang="ru-RU" b="0" i="0" dirty="0" err="1" smtClean="0">
                <a:solidFill>
                  <a:srgbClr val="444444"/>
                </a:solidFill>
                <a:effectLst/>
                <a:latin typeface="Times New Roman" panose="02020603050405020304" pitchFamily="18" charset="0"/>
                <a:cs typeface="Times New Roman" panose="02020603050405020304" pitchFamily="18" charset="0"/>
              </a:rPr>
              <a:t>семейно</a:t>
            </a:r>
            <a:r>
              <a:rPr lang="ru-RU" b="0" i="0" dirty="0" smtClean="0">
                <a:solidFill>
                  <a:srgbClr val="444444"/>
                </a:solidFill>
                <a:effectLst/>
                <a:latin typeface="Times New Roman" panose="02020603050405020304" pitchFamily="18" charset="0"/>
                <a:cs typeface="Times New Roman" panose="02020603050405020304" pitchFamily="18" charset="0"/>
              </a:rPr>
              <a:t> ориентированные интервенции при наличии трудностей в воспитании детей младшего возраста;</a:t>
            </a:r>
          </a:p>
          <a:p>
            <a:pPr algn="just">
              <a:buFont typeface="Arial" panose="020B0604020202020204" pitchFamily="34" charset="0"/>
              <a:buChar char="•"/>
            </a:pPr>
            <a:r>
              <a:rPr lang="ru-RU" b="0" i="0" dirty="0" smtClean="0">
                <a:solidFill>
                  <a:srgbClr val="444444"/>
                </a:solidFill>
                <a:effectLst/>
                <a:latin typeface="Times New Roman" panose="02020603050405020304" pitchFamily="18" charset="0"/>
                <a:cs typeface="Times New Roman" panose="02020603050405020304" pitchFamily="18" charset="0"/>
              </a:rPr>
              <a:t>интенсивная </a:t>
            </a:r>
            <a:r>
              <a:rPr lang="ru-RU" b="0" i="0" dirty="0" err="1" smtClean="0">
                <a:solidFill>
                  <a:srgbClr val="444444"/>
                </a:solidFill>
                <a:effectLst/>
                <a:latin typeface="Times New Roman" panose="02020603050405020304" pitchFamily="18" charset="0"/>
                <a:cs typeface="Times New Roman" panose="02020603050405020304" pitchFamily="18" charset="0"/>
              </a:rPr>
              <a:t>семейно</a:t>
            </a:r>
            <a:r>
              <a:rPr lang="ru-RU" b="0" i="0" dirty="0" smtClean="0">
                <a:solidFill>
                  <a:srgbClr val="444444"/>
                </a:solidFill>
                <a:effectLst/>
                <a:latin typeface="Times New Roman" panose="02020603050405020304" pitchFamily="18" charset="0"/>
                <a:cs typeface="Times New Roman" panose="02020603050405020304" pitchFamily="18" charset="0"/>
              </a:rPr>
              <a:t> ориентированная поведенческая терапия аутизма;</a:t>
            </a:r>
          </a:p>
          <a:p>
            <a:pPr algn="just">
              <a:buFont typeface="Arial" panose="020B0604020202020204" pitchFamily="34" charset="0"/>
              <a:buChar char="•"/>
            </a:pPr>
            <a:r>
              <a:rPr lang="ru-RU" b="0" i="0" dirty="0" smtClean="0">
                <a:solidFill>
                  <a:srgbClr val="444444"/>
                </a:solidFill>
                <a:effectLst/>
                <a:latin typeface="Times New Roman" panose="02020603050405020304" pitchFamily="18" charset="0"/>
                <a:cs typeface="Times New Roman" panose="02020603050405020304" pitchFamily="18" charset="0"/>
              </a:rPr>
              <a:t>специальные мероприятия в особых случаях, например при подготовке инвазивных вмешательств путем когнитивной модификации поведения.</a:t>
            </a:r>
            <a:endParaRPr lang="ru-RU" b="0" i="0" dirty="0">
              <a:solidFill>
                <a:srgbClr val="44444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46168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648" y="136477"/>
            <a:ext cx="12064621" cy="6863417"/>
          </a:xfrm>
          <a:prstGeom prst="rect">
            <a:avLst/>
          </a:prstGeom>
        </p:spPr>
        <p:txBody>
          <a:bodyPr wrap="square">
            <a:spAutoFit/>
          </a:bodyPr>
          <a:lstStyle/>
          <a:p>
            <a:pPr algn="just"/>
            <a:r>
              <a:rPr lang="ru-RU" sz="2000" b="0" i="0" dirty="0" smtClean="0">
                <a:solidFill>
                  <a:srgbClr val="444444"/>
                </a:solidFill>
                <a:effectLst/>
                <a:latin typeface="Times New Roman" panose="02020603050405020304" pitchFamily="18" charset="0"/>
                <a:cs typeface="Times New Roman" panose="02020603050405020304" pitchFamily="18" charset="0"/>
              </a:rPr>
              <a:t>Множество новых исследований подкрепляют вывод о высокой эффективности мероприятий поведенческой терапии детей и подростков; это относится как к контингентному менеджменту, так и к </a:t>
            </a:r>
            <a:r>
              <a:rPr lang="ru-RU" sz="2000" b="0" i="0" dirty="0" err="1" smtClean="0">
                <a:solidFill>
                  <a:srgbClr val="444444"/>
                </a:solidFill>
                <a:effectLst/>
                <a:latin typeface="Times New Roman" panose="02020603050405020304" pitchFamily="18" charset="0"/>
                <a:cs typeface="Times New Roman" panose="02020603050405020304" pitchFamily="18" charset="0"/>
              </a:rPr>
              <a:t>когнитивно-бихевиоральным</a:t>
            </a:r>
            <a:r>
              <a:rPr lang="ru-RU" sz="2000" b="0" i="0" dirty="0" smtClean="0">
                <a:solidFill>
                  <a:srgbClr val="444444"/>
                </a:solidFill>
                <a:effectLst/>
                <a:latin typeface="Times New Roman" panose="02020603050405020304" pitchFamily="18" charset="0"/>
                <a:cs typeface="Times New Roman" panose="02020603050405020304" pitchFamily="18" charset="0"/>
              </a:rPr>
              <a:t> техникам (например, </a:t>
            </a:r>
            <a:r>
              <a:rPr lang="ru-RU" sz="2000" b="0" i="0" dirty="0" err="1" smtClean="0">
                <a:solidFill>
                  <a:srgbClr val="444444"/>
                </a:solidFill>
                <a:effectLst/>
                <a:latin typeface="Times New Roman" panose="02020603050405020304" pitchFamily="18" charset="0"/>
                <a:cs typeface="Times New Roman" panose="02020603050405020304" pitchFamily="18" charset="0"/>
              </a:rPr>
              <a:t>самопредписаниям</a:t>
            </a:r>
            <a:r>
              <a:rPr lang="ru-RU" sz="2000" b="0" i="0" dirty="0" smtClean="0">
                <a:solidFill>
                  <a:srgbClr val="444444"/>
                </a:solidFill>
                <a:effectLst/>
                <a:latin typeface="Times New Roman" panose="02020603050405020304" pitchFamily="18" charset="0"/>
                <a:cs typeface="Times New Roman" panose="02020603050405020304" pitchFamily="18" charset="0"/>
              </a:rPr>
              <a:t> или когнитивной модификации поведения).</a:t>
            </a:r>
          </a:p>
          <a:p>
            <a:pPr algn="just"/>
            <a:r>
              <a:rPr lang="ru-RU" sz="2000" b="0" i="0" dirty="0" smtClean="0">
                <a:solidFill>
                  <a:srgbClr val="444444"/>
                </a:solidFill>
                <a:effectLst/>
                <a:latin typeface="Times New Roman" panose="02020603050405020304" pitchFamily="18" charset="0"/>
                <a:cs typeface="Times New Roman" panose="02020603050405020304" pitchFamily="18" charset="0"/>
              </a:rPr>
              <a:t>В отношении экспансивных нарушений (включая дефицит внимания, </a:t>
            </a:r>
            <a:r>
              <a:rPr lang="ru-RU" sz="2000" b="0" i="0" dirty="0" err="1" smtClean="0">
                <a:solidFill>
                  <a:srgbClr val="444444"/>
                </a:solidFill>
                <a:effectLst/>
                <a:latin typeface="Times New Roman" panose="02020603050405020304" pitchFamily="18" charset="0"/>
                <a:cs typeface="Times New Roman" panose="02020603050405020304" pitchFamily="18" charset="0"/>
              </a:rPr>
              <a:t>гиперактивные</a:t>
            </a:r>
            <a:r>
              <a:rPr lang="ru-RU" sz="2000" b="0" i="0" dirty="0" smtClean="0">
                <a:solidFill>
                  <a:srgbClr val="444444"/>
                </a:solidFill>
                <a:effectLst/>
                <a:latin typeface="Times New Roman" panose="02020603050405020304" pitchFamily="18" charset="0"/>
                <a:cs typeface="Times New Roman" panose="02020603050405020304" pitchFamily="18" charset="0"/>
              </a:rPr>
              <a:t> нарушения), по-видимому, особенно эффективны четко структурированные программы, направленные на реализацию в повседневных бытовых условиях и оптимизацию управления поведением проблемного ребенка со стороны родителей, учителей и т.д. (</a:t>
            </a:r>
            <a:r>
              <a:rPr lang="ru-RU" sz="2000" b="0" i="0" dirty="0" err="1" smtClean="0">
                <a:solidFill>
                  <a:srgbClr val="444444"/>
                </a:solidFill>
                <a:effectLst/>
                <a:latin typeface="Times New Roman" panose="02020603050405020304" pitchFamily="18" charset="0"/>
                <a:cs typeface="Times New Roman" panose="02020603050405020304" pitchFamily="18" charset="0"/>
              </a:rPr>
              <a:t>Pelham</a:t>
            </a:r>
            <a:r>
              <a:rPr lang="ru-RU" sz="2000" b="0" i="0" dirty="0" smtClean="0">
                <a:solidFill>
                  <a:srgbClr val="444444"/>
                </a:solidFill>
                <a:effectLst/>
                <a:latin typeface="Times New Roman" panose="02020603050405020304" pitchFamily="18" charset="0"/>
                <a:cs typeface="Times New Roman" panose="02020603050405020304" pitchFamily="18" charset="0"/>
              </a:rPr>
              <a:t>, </a:t>
            </a:r>
            <a:r>
              <a:rPr lang="ru-RU" sz="2000" b="0" i="0" dirty="0" err="1" smtClean="0">
                <a:solidFill>
                  <a:srgbClr val="444444"/>
                </a:solidFill>
                <a:effectLst/>
                <a:latin typeface="Times New Roman" panose="02020603050405020304" pitchFamily="18" charset="0"/>
                <a:cs typeface="Times New Roman" panose="02020603050405020304" pitchFamily="18" charset="0"/>
              </a:rPr>
              <a:t>Wheeler</a:t>
            </a:r>
            <a:r>
              <a:rPr lang="ru-RU" sz="2000" b="0" i="0" dirty="0" smtClean="0">
                <a:solidFill>
                  <a:srgbClr val="444444"/>
                </a:solidFill>
                <a:effectLst/>
                <a:latin typeface="Times New Roman" panose="02020603050405020304" pitchFamily="18" charset="0"/>
                <a:cs typeface="Times New Roman" panose="02020603050405020304" pitchFamily="18" charset="0"/>
              </a:rPr>
              <a:t>, </a:t>
            </a:r>
            <a:r>
              <a:rPr lang="ru-RU" sz="2000" b="0" i="0" dirty="0" err="1" smtClean="0">
                <a:solidFill>
                  <a:srgbClr val="444444"/>
                </a:solidFill>
                <a:effectLst/>
                <a:latin typeface="Times New Roman" panose="02020603050405020304" pitchFamily="18" charset="0"/>
                <a:cs typeface="Times New Roman" panose="02020603050405020304" pitchFamily="18" charset="0"/>
              </a:rPr>
              <a:t>Chronis</a:t>
            </a:r>
            <a:r>
              <a:rPr lang="ru-RU" sz="2000" b="0" i="0" dirty="0" smtClean="0">
                <a:solidFill>
                  <a:srgbClr val="444444"/>
                </a:solidFill>
                <a:effectLst/>
                <a:latin typeface="Times New Roman" panose="02020603050405020304" pitchFamily="18" charset="0"/>
                <a:cs typeface="Times New Roman" panose="02020603050405020304" pitchFamily="18" charset="0"/>
              </a:rPr>
              <a:t>, 1998). Нередко эти программы превосходят по своей эффективности методы когнитивной поведенческой терапии (</a:t>
            </a:r>
            <a:r>
              <a:rPr lang="ru-RU" sz="2000" b="0" i="0" dirty="0" err="1" smtClean="0">
                <a:solidFill>
                  <a:srgbClr val="444444"/>
                </a:solidFill>
                <a:effectLst/>
                <a:latin typeface="Times New Roman" panose="02020603050405020304" pitchFamily="18" charset="0"/>
                <a:cs typeface="Times New Roman" panose="02020603050405020304" pitchFamily="18" charset="0"/>
              </a:rPr>
              <a:t>Saile</a:t>
            </a:r>
            <a:r>
              <a:rPr lang="ru-RU" sz="2000" b="0" i="0" dirty="0" smtClean="0">
                <a:solidFill>
                  <a:srgbClr val="444444"/>
                </a:solidFill>
                <a:effectLst/>
                <a:latin typeface="Times New Roman" panose="02020603050405020304" pitchFamily="18" charset="0"/>
                <a:cs typeface="Times New Roman" panose="02020603050405020304" pitchFamily="18" charset="0"/>
              </a:rPr>
              <a:t>, 1996).</a:t>
            </a:r>
          </a:p>
          <a:p>
            <a:pPr algn="just"/>
            <a:r>
              <a:rPr lang="ru-RU" sz="2000" b="0" i="0" dirty="0" smtClean="0">
                <a:solidFill>
                  <a:srgbClr val="444444"/>
                </a:solidFill>
                <a:effectLst/>
                <a:latin typeface="Times New Roman" panose="02020603050405020304" pitchFamily="18" charset="0"/>
                <a:cs typeface="Times New Roman" panose="02020603050405020304" pitchFamily="18" charset="0"/>
              </a:rPr>
              <a:t>Гораздо труднее измерить эффективность интервенций при нарушениях развития.</a:t>
            </a:r>
          </a:p>
          <a:p>
            <a:pPr algn="just"/>
            <a:r>
              <a:rPr lang="ru-RU" sz="2000" b="0" i="0" dirty="0" smtClean="0">
                <a:solidFill>
                  <a:srgbClr val="444444"/>
                </a:solidFill>
                <a:effectLst/>
                <a:latin typeface="Times New Roman" panose="02020603050405020304" pitchFamily="18" charset="0"/>
                <a:cs typeface="Times New Roman" panose="02020603050405020304" pitchFamily="18" charset="0"/>
              </a:rPr>
              <a:t>С одной стороны, имеется множество отдельных исследований по терапии речевых расстройств, проблем с правописанием, симптомов аутизма и т.д., давших очень хорошие результаты. Более того, удается добиться прочных результатов в преодолении трудностей и нарушений частичной работоспособности в школе: дети, прошедшие соответствующий тренинг, стали значительно реже сталкиваться с проблемами в школе.</a:t>
            </a:r>
          </a:p>
          <a:p>
            <a:pPr algn="just"/>
            <a:r>
              <a:rPr lang="ru-RU" sz="2000" b="0" i="0" dirty="0" smtClean="0">
                <a:solidFill>
                  <a:srgbClr val="444444"/>
                </a:solidFill>
                <a:effectLst/>
                <a:latin typeface="Times New Roman" panose="02020603050405020304" pitchFamily="18" charset="0"/>
                <a:cs typeface="Times New Roman" panose="02020603050405020304" pitchFamily="18" charset="0"/>
              </a:rPr>
              <a:t>С другой стороны, приходится постоянно повторять курсы терапии таких нарушений, как аутизм, и подобных отклонений в развитии, чтобы избежать долгосрочных рецидивов.</a:t>
            </a:r>
          </a:p>
          <a:p>
            <a:pPr algn="just"/>
            <a:r>
              <a:rPr lang="ru-RU" sz="2000" b="0" i="0" dirty="0" smtClean="0">
                <a:solidFill>
                  <a:srgbClr val="444444"/>
                </a:solidFill>
                <a:effectLst/>
                <a:latin typeface="Times New Roman" panose="02020603050405020304" pitchFamily="18" charset="0"/>
                <a:cs typeface="Times New Roman" panose="02020603050405020304" pitchFamily="18" charset="0"/>
              </a:rPr>
              <a:t>Именно с </a:t>
            </a:r>
            <a:r>
              <a:rPr lang="ru-RU" sz="2000" b="0" i="0" dirty="0" err="1" smtClean="0">
                <a:solidFill>
                  <a:srgbClr val="444444"/>
                </a:solidFill>
                <a:effectLst/>
                <a:latin typeface="Times New Roman" panose="02020603050405020304" pitchFamily="18" charset="0"/>
                <a:cs typeface="Times New Roman" panose="02020603050405020304" pitchFamily="18" charset="0"/>
              </a:rPr>
              <a:t>аутистами</a:t>
            </a:r>
            <a:r>
              <a:rPr lang="ru-RU" sz="2000" b="0" i="0" dirty="0" smtClean="0">
                <a:solidFill>
                  <a:srgbClr val="444444"/>
                </a:solidFill>
                <a:effectLst/>
                <a:latin typeface="Times New Roman" panose="02020603050405020304" pitchFamily="18" charset="0"/>
                <a:cs typeface="Times New Roman" panose="02020603050405020304" pitchFamily="18" charset="0"/>
              </a:rPr>
              <a:t> возникают проблемы, зависящие от того, включались ли меры по содействию их развития в воспитательные программы. </a:t>
            </a:r>
            <a:r>
              <a:rPr lang="ru-RU" sz="2000" b="0" i="0" dirty="0" err="1" smtClean="0">
                <a:solidFill>
                  <a:srgbClr val="444444"/>
                </a:solidFill>
                <a:effectLst/>
                <a:latin typeface="Times New Roman" panose="02020603050405020304" pitchFamily="18" charset="0"/>
                <a:cs typeface="Times New Roman" panose="02020603050405020304" pitchFamily="18" charset="0"/>
              </a:rPr>
              <a:t>S.R.Forness</a:t>
            </a:r>
            <a:r>
              <a:rPr lang="ru-RU" sz="2000" b="0" i="0" dirty="0" smtClean="0">
                <a:solidFill>
                  <a:srgbClr val="444444"/>
                </a:solidFill>
                <a:effectLst/>
                <a:latin typeface="Times New Roman" panose="02020603050405020304" pitchFamily="18" charset="0"/>
                <a:cs typeface="Times New Roman" panose="02020603050405020304" pitchFamily="18" charset="0"/>
              </a:rPr>
              <a:t> и другие показали, что тренинг отдельных функций развития (включая стратегию развития памяти) оказывает весьма эффективное действие на клиентов, но только тогда, когда программы тренинга четко </a:t>
            </a:r>
            <a:r>
              <a:rPr lang="ru-RU" sz="2000" b="0" i="0" dirty="0" err="1" smtClean="0">
                <a:solidFill>
                  <a:srgbClr val="444444"/>
                </a:solidFill>
                <a:effectLst/>
                <a:latin typeface="Times New Roman" panose="02020603050405020304" pitchFamily="18" charset="0"/>
                <a:cs typeface="Times New Roman" panose="02020603050405020304" pitchFamily="18" charset="0"/>
              </a:rPr>
              <a:t>структурированны</a:t>
            </a:r>
            <a:r>
              <a:rPr lang="ru-RU" sz="2000" b="0" i="0" dirty="0" smtClean="0">
                <a:solidFill>
                  <a:srgbClr val="444444"/>
                </a:solidFill>
                <a:effectLst/>
                <a:latin typeface="Times New Roman" panose="02020603050405020304" pitchFamily="18" charset="0"/>
                <a:cs typeface="Times New Roman" panose="02020603050405020304" pitchFamily="18" charset="0"/>
              </a:rPr>
              <a:t> и проблемно </a:t>
            </a:r>
            <a:r>
              <a:rPr lang="ru-RU" sz="2000" b="0" i="0" dirty="0" err="1" smtClean="0">
                <a:solidFill>
                  <a:srgbClr val="444444"/>
                </a:solidFill>
                <a:effectLst/>
                <a:latin typeface="Times New Roman" panose="02020603050405020304" pitchFamily="18" charset="0"/>
                <a:cs typeface="Times New Roman" panose="02020603050405020304" pitchFamily="18" charset="0"/>
              </a:rPr>
              <a:t>ориентированны</a:t>
            </a:r>
            <a:r>
              <a:rPr lang="ru-RU" sz="2000" b="0" i="0" dirty="0" smtClean="0">
                <a:solidFill>
                  <a:srgbClr val="444444"/>
                </a:solidFill>
                <a:effectLst/>
                <a:latin typeface="Times New Roman" panose="02020603050405020304" pitchFamily="18" charset="0"/>
                <a:cs typeface="Times New Roman" panose="02020603050405020304" pitchFamily="18" charset="0"/>
              </a:rPr>
              <a:t> и когда терапевтические мероприятия постоянно адаптируются к успехам, которые делают в развитии дети.</a:t>
            </a:r>
          </a:p>
          <a:p>
            <a:pPr algn="just"/>
            <a:r>
              <a:rPr lang="ru-RU" sz="2000" dirty="0" smtClean="0">
                <a:latin typeface="Times New Roman" panose="02020603050405020304" pitchFamily="18" charset="0"/>
                <a:cs typeface="Times New Roman" panose="02020603050405020304" pitchFamily="18" charset="0"/>
              </a:rPr>
              <a:t/>
            </a:r>
            <a:br>
              <a:rPr lang="ru-RU" sz="2000" dirty="0" smtClean="0">
                <a:latin typeface="Times New Roman" panose="02020603050405020304" pitchFamily="18" charset="0"/>
                <a:cs typeface="Times New Roman" panose="02020603050405020304" pitchFamily="18" charset="0"/>
              </a:rPr>
            </a:b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2491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7379" y="138587"/>
            <a:ext cx="11950889" cy="5940088"/>
          </a:xfrm>
          <a:prstGeom prst="rect">
            <a:avLst/>
          </a:prstGeom>
        </p:spPr>
        <p:txBody>
          <a:bodyPr wrap="square">
            <a:spAutoFit/>
          </a:bodyPr>
          <a:lstStyle/>
          <a:p>
            <a:pPr algn="ctr"/>
            <a:r>
              <a:rPr lang="ru-RU" sz="1900" b="1" i="0" dirty="0" smtClean="0">
                <a:solidFill>
                  <a:srgbClr val="303133"/>
                </a:solidFill>
                <a:effectLst/>
                <a:latin typeface="Times New Roman" panose="02020603050405020304" pitchFamily="18" charset="0"/>
                <a:cs typeface="Times New Roman" panose="02020603050405020304" pitchFamily="18" charset="0"/>
              </a:rPr>
              <a:t>ВОЗРАСТНЫЕ ГРУППЫ И ОСНОВНЫЕ ТИПЫ НАРУШЕНИЙ</a:t>
            </a:r>
          </a:p>
          <a:p>
            <a:pPr algn="just"/>
            <a:r>
              <a:rPr lang="ru-RU" sz="1900" b="0" i="0" dirty="0" smtClean="0">
                <a:solidFill>
                  <a:srgbClr val="444444"/>
                </a:solidFill>
                <a:effectLst/>
                <a:latin typeface="Times New Roman" panose="02020603050405020304" pitchFamily="18" charset="0"/>
                <a:cs typeface="Times New Roman" panose="02020603050405020304" pitchFamily="18" charset="0"/>
              </a:rPr>
              <a:t>Поведенческая терапия имеет дело с детьми и подростками широкого возрастного диапазона. Она обращена к четырем четко дифференцируемым возрастным группам, в которых наблюдаются свои возрастные типы нарушений.</a:t>
            </a:r>
          </a:p>
          <a:p>
            <a:pPr algn="just"/>
            <a:r>
              <a:rPr lang="ru-RU" sz="1900" b="1" i="1" dirty="0" smtClean="0">
                <a:solidFill>
                  <a:srgbClr val="444444"/>
                </a:solidFill>
                <a:effectLst/>
                <a:latin typeface="Times New Roman" panose="02020603050405020304" pitchFamily="18" charset="0"/>
                <a:cs typeface="Times New Roman" panose="02020603050405020304" pitchFamily="18" charset="0"/>
              </a:rPr>
              <a:t>Грудные дети и ранний возраст (от 0 до 3 лет)</a:t>
            </a:r>
            <a:r>
              <a:rPr lang="ru-RU" sz="1900" b="1" i="0" dirty="0" smtClean="0">
                <a:solidFill>
                  <a:srgbClr val="444444"/>
                </a:solidFill>
                <a:effectLst/>
                <a:latin typeface="Times New Roman" panose="02020603050405020304" pitchFamily="18" charset="0"/>
                <a:cs typeface="Times New Roman" panose="02020603050405020304" pitchFamily="18" charset="0"/>
              </a:rPr>
              <a:t>.</a:t>
            </a:r>
            <a:r>
              <a:rPr lang="ru-RU" sz="1900" b="0" i="0" dirty="0" smtClean="0">
                <a:solidFill>
                  <a:srgbClr val="444444"/>
                </a:solidFill>
                <a:effectLst/>
                <a:latin typeface="Times New Roman" panose="02020603050405020304" pitchFamily="18" charset="0"/>
                <a:cs typeface="Times New Roman" panose="02020603050405020304" pitchFamily="18" charset="0"/>
              </a:rPr>
              <a:t> В этой группе преобладают характерные нарушения и расстройства (нарушения кормления и питания, нарушения коммуникабельности, отставание в развитии и разнообразные нарушения развития), которые до сих пор почти не привлекали к себе внимание специалистов по поведенческой терапии. Отсюда и связанная с недостатком интереса большая редкость терапевтических интервенций (хотя поведенческо-терапевтические концепции пользуются успехом). Современная терапия касается в основном проведения педиатрических, </a:t>
            </a:r>
            <a:r>
              <a:rPr lang="ru-RU" sz="1900" b="0" i="0" dirty="0" err="1" smtClean="0">
                <a:solidFill>
                  <a:srgbClr val="444444"/>
                </a:solidFill>
                <a:effectLst/>
                <a:latin typeface="Times New Roman" panose="02020603050405020304" pitchFamily="18" charset="0"/>
                <a:cs typeface="Times New Roman" panose="02020603050405020304" pitchFamily="18" charset="0"/>
              </a:rPr>
              <a:t>эрготерапевтических</a:t>
            </a:r>
            <a:r>
              <a:rPr lang="ru-RU" sz="1900" b="0" i="0" dirty="0" smtClean="0">
                <a:solidFill>
                  <a:srgbClr val="444444"/>
                </a:solidFill>
                <a:effectLst/>
                <a:latin typeface="Times New Roman" panose="02020603050405020304" pitchFamily="18" charset="0"/>
                <a:cs typeface="Times New Roman" panose="02020603050405020304" pitchFamily="18" charset="0"/>
              </a:rPr>
              <a:t>, физиотерапевтических, лечебно-педагогических и социально-педагогических мероприятий.</a:t>
            </a:r>
          </a:p>
          <a:p>
            <a:pPr algn="just"/>
            <a:r>
              <a:rPr lang="ru-RU" sz="1900" b="1" i="1" dirty="0" smtClean="0">
                <a:solidFill>
                  <a:srgbClr val="444444"/>
                </a:solidFill>
                <a:effectLst/>
                <a:latin typeface="Times New Roman" panose="02020603050405020304" pitchFamily="18" charset="0"/>
                <a:cs typeface="Times New Roman" panose="02020603050405020304" pitchFamily="18" charset="0"/>
              </a:rPr>
              <a:t>Дошкольный возраст (от 3 до 6 лет)</a:t>
            </a:r>
            <a:r>
              <a:rPr lang="ru-RU" sz="1900" b="1" i="0" dirty="0" smtClean="0">
                <a:solidFill>
                  <a:srgbClr val="444444"/>
                </a:solidFill>
                <a:effectLst/>
                <a:latin typeface="Times New Roman" panose="02020603050405020304" pitchFamily="18" charset="0"/>
                <a:cs typeface="Times New Roman" panose="02020603050405020304" pitchFamily="18" charset="0"/>
              </a:rPr>
              <a:t>.</a:t>
            </a:r>
            <a:r>
              <a:rPr lang="ru-RU" sz="1900" b="0" i="0" dirty="0" smtClean="0">
                <a:solidFill>
                  <a:srgbClr val="444444"/>
                </a:solidFill>
                <a:effectLst/>
                <a:latin typeface="Times New Roman" panose="02020603050405020304" pitchFamily="18" charset="0"/>
                <a:cs typeface="Times New Roman" panose="02020603050405020304" pitchFamily="18" charset="0"/>
              </a:rPr>
              <a:t> Доминируют нарушения развития (в частности, речевые, двигательные нарушения), но появляются и нарушения поведения (в частности, агрессивность, тревожность). Эта группа пользуется большим вниманием специалистов в области поведенческой терапии, однако соответствующие интервенции проводятся не в рамках парадигмы поведенческой терапии, а скорее в контексте лечебно-педагогических, семейно-терапевтических или </a:t>
            </a:r>
            <a:r>
              <a:rPr lang="ru-RU" sz="1900" b="0" i="0" dirty="0" err="1" smtClean="0">
                <a:solidFill>
                  <a:srgbClr val="444444"/>
                </a:solidFill>
                <a:effectLst/>
                <a:latin typeface="Times New Roman" panose="02020603050405020304" pitchFamily="18" charset="0"/>
                <a:cs typeface="Times New Roman" panose="02020603050405020304" pitchFamily="18" charset="0"/>
              </a:rPr>
              <a:t>эрготерапевтических</a:t>
            </a:r>
            <a:r>
              <a:rPr lang="ru-RU" sz="1900" b="0" i="0" dirty="0" smtClean="0">
                <a:solidFill>
                  <a:srgbClr val="444444"/>
                </a:solidFill>
                <a:effectLst/>
                <a:latin typeface="Times New Roman" panose="02020603050405020304" pitchFamily="18" charset="0"/>
                <a:cs typeface="Times New Roman" panose="02020603050405020304" pitchFamily="18" charset="0"/>
              </a:rPr>
              <a:t> и педиатрических мероприятий.</a:t>
            </a:r>
          </a:p>
          <a:p>
            <a:pPr algn="just"/>
            <a:r>
              <a:rPr lang="ru-RU" sz="1900" b="1" i="1" dirty="0" smtClean="0">
                <a:solidFill>
                  <a:srgbClr val="444444"/>
                </a:solidFill>
                <a:effectLst/>
                <a:latin typeface="Times New Roman" panose="02020603050405020304" pitchFamily="18" charset="0"/>
                <a:cs typeface="Times New Roman" panose="02020603050405020304" pitchFamily="18" charset="0"/>
              </a:rPr>
              <a:t>Школьный возраст (от 6 до 14 лет)</a:t>
            </a:r>
            <a:r>
              <a:rPr lang="ru-RU" sz="1900" b="1" i="0" dirty="0" smtClean="0">
                <a:solidFill>
                  <a:srgbClr val="444444"/>
                </a:solidFill>
                <a:effectLst/>
                <a:latin typeface="Times New Roman" panose="02020603050405020304" pitchFamily="18" charset="0"/>
                <a:cs typeface="Times New Roman" panose="02020603050405020304" pitchFamily="18" charset="0"/>
              </a:rPr>
              <a:t>.</a:t>
            </a:r>
            <a:r>
              <a:rPr lang="ru-RU" sz="1900" b="0" i="0" dirty="0" smtClean="0">
                <a:solidFill>
                  <a:srgbClr val="444444"/>
                </a:solidFill>
                <a:effectLst/>
                <a:latin typeface="Times New Roman" panose="02020603050405020304" pitchFamily="18" charset="0"/>
                <a:cs typeface="Times New Roman" panose="02020603050405020304" pitchFamily="18" charset="0"/>
              </a:rPr>
              <a:t> В принципе у детей этого возраста можно найти любые нарушения. Однако они концентрируются в области релевантных для школы форм поведения (к примеру, трудности в учении и неуспеваемость, описанные нарушения развития). Эта возрастная категория в большинстве случаев пользуется пристальным вниманием поведенческих терапевтов.</a:t>
            </a:r>
          </a:p>
        </p:txBody>
      </p:sp>
    </p:spTree>
    <p:extLst>
      <p:ext uri="{BB962C8B-B14F-4D97-AF65-F5344CB8AC3E}">
        <p14:creationId xmlns:p14="http://schemas.microsoft.com/office/powerpoint/2010/main" val="2155698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3772" y="191069"/>
            <a:ext cx="11900847" cy="5324535"/>
          </a:xfrm>
          <a:prstGeom prst="rect">
            <a:avLst/>
          </a:prstGeom>
        </p:spPr>
        <p:txBody>
          <a:bodyPr wrap="square">
            <a:spAutoFit/>
          </a:bodyPr>
          <a:lstStyle/>
          <a:p>
            <a:pPr algn="just"/>
            <a:r>
              <a:rPr lang="ru-RU" sz="2000" b="1" i="1" dirty="0" smtClean="0">
                <a:solidFill>
                  <a:srgbClr val="444444"/>
                </a:solidFill>
                <a:effectLst/>
                <a:latin typeface="Times New Roman" panose="02020603050405020304" pitchFamily="18" charset="0"/>
                <a:cs typeface="Times New Roman" panose="02020603050405020304" pitchFamily="18" charset="0"/>
              </a:rPr>
              <a:t>Подростки (от 14 до 18 лет)</a:t>
            </a:r>
            <a:r>
              <a:rPr lang="ru-RU" sz="2000" b="1" i="0" dirty="0" smtClean="0">
                <a:solidFill>
                  <a:srgbClr val="444444"/>
                </a:solidFill>
                <a:effectLst/>
                <a:latin typeface="Times New Roman" panose="02020603050405020304" pitchFamily="18" charset="0"/>
                <a:cs typeface="Times New Roman" panose="02020603050405020304" pitchFamily="18" charset="0"/>
              </a:rPr>
              <a:t>.</a:t>
            </a:r>
            <a:r>
              <a:rPr lang="ru-RU" sz="2000" b="0" i="0" dirty="0" smtClean="0">
                <a:solidFill>
                  <a:srgbClr val="444444"/>
                </a:solidFill>
                <a:effectLst/>
                <a:latin typeface="Times New Roman" panose="02020603050405020304" pitchFamily="18" charset="0"/>
                <a:cs typeface="Times New Roman" panose="02020603050405020304" pitchFamily="18" charset="0"/>
              </a:rPr>
              <a:t> Доминируют проблемы адаптации и самооценки (в частности, анорексия, булимия, депрессивность, трудности в учении, неуспеваемость, наркомания, агрессивность, </a:t>
            </a:r>
            <a:r>
              <a:rPr lang="ru-RU" sz="2000" b="0" i="0" dirty="0" err="1" smtClean="0">
                <a:solidFill>
                  <a:srgbClr val="444444"/>
                </a:solidFill>
                <a:effectLst/>
                <a:latin typeface="Times New Roman" panose="02020603050405020304" pitchFamily="18" charset="0"/>
                <a:cs typeface="Times New Roman" panose="02020603050405020304" pitchFamily="18" charset="0"/>
              </a:rPr>
              <a:t>делинквентное</a:t>
            </a:r>
            <a:r>
              <a:rPr lang="ru-RU" sz="2000" b="0" i="0" dirty="0" smtClean="0">
                <a:solidFill>
                  <a:srgbClr val="444444"/>
                </a:solidFill>
                <a:effectLst/>
                <a:latin typeface="Times New Roman" panose="02020603050405020304" pitchFamily="18" charset="0"/>
                <a:cs typeface="Times New Roman" panose="02020603050405020304" pitchFamily="18" charset="0"/>
              </a:rPr>
              <a:t> поведение). Эту группу можно рассматривать как наиболее обеспеченную с точки зрения поведенческой терапии, так как лечение подростков во многом организовано аналогично лечению взрослых. Однако подростковая группа с экстравертными нарушениями (асоциальное поведение, преступность) относительно мало охвачена поведенческой терапией.</a:t>
            </a:r>
          </a:p>
          <a:p>
            <a:pPr algn="just"/>
            <a:r>
              <a:rPr lang="ru-RU" sz="2000" b="0" i="0" dirty="0" smtClean="0">
                <a:solidFill>
                  <a:srgbClr val="444444"/>
                </a:solidFill>
                <a:effectLst/>
                <a:latin typeface="Times New Roman" panose="02020603050405020304" pitchFamily="18" charset="0"/>
                <a:cs typeface="Times New Roman" panose="02020603050405020304" pitchFamily="18" charset="0"/>
              </a:rPr>
              <a:t>Таким образом, в области поведенческо-терапевтического обеспечения можно обнаружить наличие явных «белых пятен»: прежде всего речь идет о недостаточном охвате детей самой младшей возрастной группы и детей (подростков) с экспансивными формами нарушений поведения. Можно предположить, что причины этого дефицита кроются в недостаточном речевом развитии маленьких детей, их неспособности понять значимость для них терапии, отсутствии необходимого междисциплинарного взаимодействия и прямого влияния на структурирование повседневной жизни клиентов (например, оптимизация семейных отношений, воздействие на воспитательное поведение значимых взрослых). Дети постарше, более доступные для общения с терапевтами и обладающие достаточно развитой речью (например, тревожные дети или дети с депрессивной симптоматикой), чаще пользуются соответствующими услугами терапевтов. Это происходит потому, что терапия в основном удалена от ситуаций повседневной жизни и проводится в процессе прямого контакта между терапевтом и клиентом.</a:t>
            </a:r>
            <a:endParaRPr lang="ru-RU" sz="2000" b="0" i="0" dirty="0">
              <a:solidFill>
                <a:srgbClr val="44444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0121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3732" y="191069"/>
            <a:ext cx="11937242" cy="6263253"/>
          </a:xfrm>
          <a:prstGeom prst="rect">
            <a:avLst/>
          </a:prstGeom>
        </p:spPr>
        <p:txBody>
          <a:bodyPr wrap="square">
            <a:spAutoFit/>
          </a:bodyPr>
          <a:lstStyle/>
          <a:p>
            <a:pPr algn="ctr"/>
            <a:r>
              <a:rPr lang="ru-RU" sz="2000" b="1" i="0" dirty="0" smtClean="0">
                <a:solidFill>
                  <a:srgbClr val="303133"/>
                </a:solidFill>
                <a:effectLst/>
                <a:latin typeface="Times New Roman" panose="02020603050405020304" pitchFamily="18" charset="0"/>
                <a:cs typeface="Times New Roman" panose="02020603050405020304" pitchFamily="18" charset="0"/>
              </a:rPr>
              <a:t>НАРУШЕНИЯ ПОВЕДЕНИЯ И ПЕРСПЕКТИВЫ ТЕРАПИИ</a:t>
            </a:r>
          </a:p>
          <a:p>
            <a:pPr algn="just"/>
            <a:r>
              <a:rPr lang="ru-RU" sz="1900" b="0" i="0" dirty="0" smtClean="0">
                <a:solidFill>
                  <a:srgbClr val="444444"/>
                </a:solidFill>
                <a:effectLst/>
                <a:latin typeface="Times New Roman" panose="02020603050405020304" pitchFamily="18" charset="0"/>
                <a:cs typeface="Times New Roman" panose="02020603050405020304" pitchFamily="18" charset="0"/>
              </a:rPr>
              <a:t>Нарушения у детей и подростков зависят от </a:t>
            </a:r>
            <a:r>
              <a:rPr lang="ru-RU" sz="1900" b="0" i="1" dirty="0" smtClean="0">
                <a:solidFill>
                  <a:srgbClr val="444444"/>
                </a:solidFill>
                <a:effectLst/>
                <a:latin typeface="Times New Roman" panose="02020603050405020304" pitchFamily="18" charset="0"/>
                <a:cs typeface="Times New Roman" panose="02020603050405020304" pitchFamily="18" charset="0"/>
              </a:rPr>
              <a:t>контекста</a:t>
            </a:r>
            <a:r>
              <a:rPr lang="ru-RU" sz="1900" b="0" i="0" dirty="0" smtClean="0">
                <a:solidFill>
                  <a:srgbClr val="444444"/>
                </a:solidFill>
                <a:effectLst/>
                <a:latin typeface="Times New Roman" panose="02020603050405020304" pitchFamily="18" charset="0"/>
                <a:cs typeface="Times New Roman" panose="02020603050405020304" pitchFamily="18" charset="0"/>
              </a:rPr>
              <a:t>, т.е. от определенных ситуаций, действия определенных раздражителей, личностных контактов и форм взаимодействия. Довольно часто имеются скорее преходящие отклонения в поведении, исчезающие при нормализации материальных и социальных условий (</a:t>
            </a:r>
            <a:r>
              <a:rPr lang="ru-RU" sz="1900" b="0" i="0" dirty="0" err="1" smtClean="0">
                <a:solidFill>
                  <a:srgbClr val="444444"/>
                </a:solidFill>
                <a:effectLst/>
                <a:latin typeface="Times New Roman" panose="02020603050405020304" pitchFamily="18" charset="0"/>
                <a:cs typeface="Times New Roman" panose="02020603050405020304" pitchFamily="18" charset="0"/>
              </a:rPr>
              <a:t>Esser</a:t>
            </a:r>
            <a:r>
              <a:rPr lang="ru-RU" sz="1900" b="0" i="0" dirty="0" smtClean="0">
                <a:solidFill>
                  <a:srgbClr val="444444"/>
                </a:solidFill>
                <a:effectLst/>
                <a:latin typeface="Times New Roman" panose="02020603050405020304" pitchFamily="18" charset="0"/>
                <a:cs typeface="Times New Roman" panose="02020603050405020304" pitchFamily="18" charset="0"/>
              </a:rPr>
              <a:t>, </a:t>
            </a:r>
            <a:r>
              <a:rPr lang="ru-RU" sz="1900" b="0" i="0" dirty="0" err="1" smtClean="0">
                <a:solidFill>
                  <a:srgbClr val="444444"/>
                </a:solidFill>
                <a:effectLst/>
                <a:latin typeface="Times New Roman" panose="02020603050405020304" pitchFamily="18" charset="0"/>
                <a:cs typeface="Times New Roman" panose="02020603050405020304" pitchFamily="18" charset="0"/>
              </a:rPr>
              <a:t>Schmidt</a:t>
            </a:r>
            <a:r>
              <a:rPr lang="ru-RU" sz="1900" b="0" i="0" dirty="0" smtClean="0">
                <a:solidFill>
                  <a:srgbClr val="444444"/>
                </a:solidFill>
                <a:effectLst/>
                <a:latin typeface="Times New Roman" panose="02020603050405020304" pitchFamily="18" charset="0"/>
                <a:cs typeface="Times New Roman" panose="02020603050405020304" pitchFamily="18" charset="0"/>
              </a:rPr>
              <a:t>, </a:t>
            </a:r>
            <a:r>
              <a:rPr lang="ru-RU" sz="1900" b="0" i="0" dirty="0" err="1" smtClean="0">
                <a:solidFill>
                  <a:srgbClr val="444444"/>
                </a:solidFill>
                <a:effectLst/>
                <a:latin typeface="Times New Roman" panose="02020603050405020304" pitchFamily="18" charset="0"/>
                <a:cs typeface="Times New Roman" panose="02020603050405020304" pitchFamily="18" charset="0"/>
              </a:rPr>
              <a:t>Blanz</a:t>
            </a:r>
            <a:r>
              <a:rPr lang="ru-RU" sz="1900" b="0" i="0" dirty="0" smtClean="0">
                <a:solidFill>
                  <a:srgbClr val="444444"/>
                </a:solidFill>
                <a:effectLst/>
                <a:latin typeface="Times New Roman" panose="02020603050405020304" pitchFamily="18" charset="0"/>
                <a:cs typeface="Times New Roman" panose="02020603050405020304" pitchFamily="18" charset="0"/>
              </a:rPr>
              <a:t>, </a:t>
            </a:r>
            <a:r>
              <a:rPr lang="ru-RU" sz="1900" b="0" i="0" dirty="0" err="1" smtClean="0">
                <a:solidFill>
                  <a:srgbClr val="444444"/>
                </a:solidFill>
                <a:effectLst/>
                <a:latin typeface="Times New Roman" panose="02020603050405020304" pitchFamily="18" charset="0"/>
                <a:cs typeface="Times New Roman" panose="02020603050405020304" pitchFamily="18" charset="0"/>
              </a:rPr>
              <a:t>Fдtkenheuer</a:t>
            </a:r>
            <a:r>
              <a:rPr lang="ru-RU" sz="1900" b="0" i="0" dirty="0" smtClean="0">
                <a:solidFill>
                  <a:srgbClr val="444444"/>
                </a:solidFill>
                <a:effectLst/>
                <a:latin typeface="Times New Roman" panose="02020603050405020304" pitchFamily="18" charset="0"/>
                <a:cs typeface="Times New Roman" panose="02020603050405020304" pitchFamily="18" charset="0"/>
              </a:rPr>
              <a:t>, </a:t>
            </a:r>
            <a:r>
              <a:rPr lang="ru-RU" sz="1900" b="0" i="0" dirty="0" err="1" smtClean="0">
                <a:solidFill>
                  <a:srgbClr val="444444"/>
                </a:solidFill>
                <a:effectLst/>
                <a:latin typeface="Times New Roman" panose="02020603050405020304" pitchFamily="18" charset="0"/>
                <a:cs typeface="Times New Roman" panose="02020603050405020304" pitchFamily="18" charset="0"/>
              </a:rPr>
              <a:t>Fritz</a:t>
            </a:r>
            <a:r>
              <a:rPr lang="ru-RU" sz="1900" b="0" i="0" dirty="0" smtClean="0">
                <a:solidFill>
                  <a:srgbClr val="444444"/>
                </a:solidFill>
                <a:effectLst/>
                <a:latin typeface="Times New Roman" panose="02020603050405020304" pitchFamily="18" charset="0"/>
                <a:cs typeface="Times New Roman" panose="02020603050405020304" pitchFamily="18" charset="0"/>
              </a:rPr>
              <a:t>, </a:t>
            </a:r>
            <a:r>
              <a:rPr lang="ru-RU" sz="1900" b="0" i="0" dirty="0" err="1" smtClean="0">
                <a:solidFill>
                  <a:srgbClr val="444444"/>
                </a:solidFill>
                <a:effectLst/>
                <a:latin typeface="Times New Roman" panose="02020603050405020304" pitchFamily="18" charset="0"/>
                <a:cs typeface="Times New Roman" panose="02020603050405020304" pitchFamily="18" charset="0"/>
              </a:rPr>
              <a:t>Koppe</a:t>
            </a:r>
            <a:r>
              <a:rPr lang="ru-RU" sz="1900" b="0" i="0" dirty="0" smtClean="0">
                <a:solidFill>
                  <a:srgbClr val="444444"/>
                </a:solidFill>
                <a:effectLst/>
                <a:latin typeface="Times New Roman" panose="02020603050405020304" pitchFamily="18" charset="0"/>
                <a:cs typeface="Times New Roman" panose="02020603050405020304" pitchFamily="18" charset="0"/>
              </a:rPr>
              <a:t>, </a:t>
            </a:r>
            <a:r>
              <a:rPr lang="ru-RU" sz="1900" b="0" i="0" dirty="0" err="1" smtClean="0">
                <a:solidFill>
                  <a:srgbClr val="444444"/>
                </a:solidFill>
                <a:effectLst/>
                <a:latin typeface="Times New Roman" panose="02020603050405020304" pitchFamily="18" charset="0"/>
                <a:cs typeface="Times New Roman" panose="02020603050405020304" pitchFamily="18" charset="0"/>
              </a:rPr>
              <a:t>Laucht</a:t>
            </a:r>
            <a:r>
              <a:rPr lang="ru-RU" sz="1900" b="0" i="0" dirty="0" smtClean="0">
                <a:solidFill>
                  <a:srgbClr val="444444"/>
                </a:solidFill>
                <a:effectLst/>
                <a:latin typeface="Times New Roman" panose="02020603050405020304" pitchFamily="18" charset="0"/>
                <a:cs typeface="Times New Roman" panose="02020603050405020304" pitchFamily="18" charset="0"/>
              </a:rPr>
              <a:t>, </a:t>
            </a:r>
            <a:r>
              <a:rPr lang="ru-RU" sz="1900" b="0" i="0" dirty="0" err="1" smtClean="0">
                <a:solidFill>
                  <a:srgbClr val="444444"/>
                </a:solidFill>
                <a:effectLst/>
                <a:latin typeface="Times New Roman" panose="02020603050405020304" pitchFamily="18" charset="0"/>
                <a:cs typeface="Times New Roman" panose="02020603050405020304" pitchFamily="18" charset="0"/>
              </a:rPr>
              <a:t>Rensch</a:t>
            </a:r>
            <a:r>
              <a:rPr lang="ru-RU" sz="1900" b="0" i="0" dirty="0" smtClean="0">
                <a:solidFill>
                  <a:srgbClr val="444444"/>
                </a:solidFill>
                <a:effectLst/>
                <a:latin typeface="Times New Roman" panose="02020603050405020304" pitchFamily="18" charset="0"/>
                <a:cs typeface="Times New Roman" panose="02020603050405020304" pitchFamily="18" charset="0"/>
              </a:rPr>
              <a:t>, </a:t>
            </a:r>
            <a:r>
              <a:rPr lang="ru-RU" sz="1900" b="0" i="0" dirty="0" err="1" smtClean="0">
                <a:solidFill>
                  <a:srgbClr val="444444"/>
                </a:solidFill>
                <a:effectLst/>
                <a:latin typeface="Times New Roman" panose="02020603050405020304" pitchFamily="18" charset="0"/>
                <a:cs typeface="Times New Roman" panose="02020603050405020304" pitchFamily="18" charset="0"/>
              </a:rPr>
              <a:t>Rothenberger</a:t>
            </a:r>
            <a:r>
              <a:rPr lang="ru-RU" sz="1900" b="0" i="0" dirty="0" smtClean="0">
                <a:solidFill>
                  <a:srgbClr val="444444"/>
                </a:solidFill>
                <a:effectLst/>
                <a:latin typeface="Times New Roman" panose="02020603050405020304" pitchFamily="18" charset="0"/>
                <a:cs typeface="Times New Roman" panose="02020603050405020304" pitchFamily="18" charset="0"/>
              </a:rPr>
              <a:t>, 1992). Этот вывод важен с диагностической и терапевтической точек зрения. Для диагностики из этого следует, что причины, вызывающие и поддерживающие проблемное поведение в духе </a:t>
            </a:r>
            <a:r>
              <a:rPr lang="ru-RU" sz="1900" b="0" i="0" dirty="0" err="1" smtClean="0">
                <a:solidFill>
                  <a:srgbClr val="444444"/>
                </a:solidFill>
                <a:effectLst/>
                <a:latin typeface="Times New Roman" panose="02020603050405020304" pitchFamily="18" charset="0"/>
                <a:cs typeface="Times New Roman" panose="02020603050405020304" pitchFamily="18" charset="0"/>
              </a:rPr>
              <a:t>бихевиористского</a:t>
            </a:r>
            <a:r>
              <a:rPr lang="ru-RU" sz="1900" b="0" i="0" dirty="0" smtClean="0">
                <a:solidFill>
                  <a:srgbClr val="444444"/>
                </a:solidFill>
                <a:effectLst/>
                <a:latin typeface="Times New Roman" panose="02020603050405020304" pitchFamily="18" charset="0"/>
                <a:cs typeface="Times New Roman" panose="02020603050405020304" pitchFamily="18" charset="0"/>
              </a:rPr>
              <a:t> анализа условий среды, должны выявляться по возможности ближе к повседневным условиям; для терапии — </a:t>
            </a:r>
            <a:r>
              <a:rPr lang="ru-RU" sz="1900" b="0" i="1" dirty="0" smtClean="0">
                <a:solidFill>
                  <a:srgbClr val="444444"/>
                </a:solidFill>
                <a:effectLst/>
                <a:latin typeface="Times New Roman" panose="02020603050405020304" pitchFamily="18" charset="0"/>
                <a:cs typeface="Times New Roman" panose="02020603050405020304" pitchFamily="18" charset="0"/>
              </a:rPr>
              <a:t>интервенционные</a:t>
            </a:r>
            <a:r>
              <a:rPr lang="ru-RU" sz="1900" b="0" i="0" dirty="0" smtClean="0">
                <a:solidFill>
                  <a:srgbClr val="444444"/>
                </a:solidFill>
                <a:effectLst/>
                <a:latin typeface="Times New Roman" panose="02020603050405020304" pitchFamily="18" charset="0"/>
                <a:cs typeface="Times New Roman" panose="02020603050405020304" pitchFamily="18" charset="0"/>
              </a:rPr>
              <a:t> мероприятия должны быть направлены и на окружающую среду, т.е. нацелены на изменение ситуаций и оптимизацию взаимодействия пациента с другими людьми, а также на модификацию поведения </a:t>
            </a:r>
            <a:r>
              <a:rPr lang="ru-RU" sz="1900" b="0" i="0" dirty="0" err="1" smtClean="0">
                <a:solidFill>
                  <a:srgbClr val="444444"/>
                </a:solidFill>
                <a:effectLst/>
                <a:latin typeface="Times New Roman" panose="02020603050405020304" pitchFamily="18" charset="0"/>
                <a:cs typeface="Times New Roman" panose="02020603050405020304" pitchFamily="18" charset="0"/>
              </a:rPr>
              <a:t>референтных</a:t>
            </a:r>
            <a:r>
              <a:rPr lang="ru-RU" sz="1900" b="0" i="0" dirty="0" smtClean="0">
                <a:solidFill>
                  <a:srgbClr val="444444"/>
                </a:solidFill>
                <a:effectLst/>
                <a:latin typeface="Times New Roman" panose="02020603050405020304" pitchFamily="18" charset="0"/>
                <a:cs typeface="Times New Roman" panose="02020603050405020304" pitchFamily="18" charset="0"/>
              </a:rPr>
              <a:t> лиц.</a:t>
            </a:r>
          </a:p>
          <a:p>
            <a:pPr algn="just"/>
            <a:r>
              <a:rPr lang="ru-RU" sz="1900" b="0" i="0" dirty="0" smtClean="0">
                <a:solidFill>
                  <a:srgbClr val="444444"/>
                </a:solidFill>
                <a:effectLst/>
                <a:latin typeface="Times New Roman" panose="02020603050405020304" pitchFamily="18" charset="0"/>
                <a:cs typeface="Times New Roman" panose="02020603050405020304" pitchFamily="18" charset="0"/>
              </a:rPr>
              <a:t>Нарушения в детском и подростковом возрасте чаще классифицируются на основании статистических данных (в частности, на основании факторного и кластерного анализов). В ходе таких исследований, как правило, выявляются несколько факторов, описывающих вид нарушения (например, нарушение социального поведения, тревожность, нерешительность и робость, синдромы незрелости, психотические нарушения и аутизм). Частично удается также классифицировать нарушения с точки зрения их «локализации» (например, экстравертивные и интровертивные нарушения, а также смешанные синдромы).</a:t>
            </a:r>
            <a:r>
              <a:rPr lang="ru-RU" sz="1900" b="0" i="0" dirty="0" smtClean="0">
                <a:solidFill>
                  <a:srgbClr val="444444"/>
                </a:solidFill>
                <a:effectLst/>
                <a:latin typeface="Alice"/>
              </a:rPr>
              <a:t> </a:t>
            </a:r>
          </a:p>
          <a:p>
            <a:pPr algn="just"/>
            <a:r>
              <a:rPr lang="ru-RU" sz="1900" b="0" i="0" dirty="0" smtClean="0">
                <a:solidFill>
                  <a:srgbClr val="444444"/>
                </a:solidFill>
                <a:effectLst/>
                <a:latin typeface="Times New Roman" panose="02020603050405020304" pitchFamily="18" charset="0"/>
                <a:cs typeface="Times New Roman" panose="02020603050405020304" pitchFamily="18" charset="0"/>
              </a:rPr>
              <a:t>Описательные системы классификаций, напротив, приводят ограниченное число категорий нарушения, дифференцируемых по своему содержанию. Международная классификация психических нарушений (</a:t>
            </a:r>
            <a:r>
              <a:rPr lang="ru-RU" sz="1900" b="0" i="0" dirty="0" err="1" smtClean="0">
                <a:solidFill>
                  <a:srgbClr val="444444"/>
                </a:solidFill>
                <a:effectLst/>
                <a:latin typeface="Times New Roman" panose="02020603050405020304" pitchFamily="18" charset="0"/>
                <a:cs typeface="Times New Roman" panose="02020603050405020304" pitchFamily="18" charset="0"/>
              </a:rPr>
              <a:t>International</a:t>
            </a:r>
            <a:r>
              <a:rPr lang="ru-RU" sz="1900" b="0" i="0" dirty="0" smtClean="0">
                <a:solidFill>
                  <a:srgbClr val="444444"/>
                </a:solidFill>
                <a:effectLst/>
                <a:latin typeface="Times New Roman" panose="02020603050405020304" pitchFamily="18" charset="0"/>
                <a:cs typeface="Times New Roman" panose="02020603050405020304" pitchFamily="18" charset="0"/>
              </a:rPr>
              <a:t> </a:t>
            </a:r>
            <a:r>
              <a:rPr lang="ru-RU" sz="1900" b="0" i="0" dirty="0" err="1" smtClean="0">
                <a:solidFill>
                  <a:srgbClr val="444444"/>
                </a:solidFill>
                <a:effectLst/>
                <a:latin typeface="Times New Roman" panose="02020603050405020304" pitchFamily="18" charset="0"/>
                <a:cs typeface="Times New Roman" panose="02020603050405020304" pitchFamily="18" charset="0"/>
              </a:rPr>
              <a:t>Classification</a:t>
            </a:r>
            <a:r>
              <a:rPr lang="ru-RU" sz="1900" b="0" i="0" dirty="0" smtClean="0">
                <a:solidFill>
                  <a:srgbClr val="444444"/>
                </a:solidFill>
                <a:effectLst/>
                <a:latin typeface="Times New Roman" panose="02020603050405020304" pitchFamily="18" charset="0"/>
                <a:cs typeface="Times New Roman" panose="02020603050405020304" pitchFamily="18" charset="0"/>
              </a:rPr>
              <a:t> </a:t>
            </a:r>
            <a:r>
              <a:rPr lang="ru-RU" sz="1900" b="0" i="0" dirty="0" err="1" smtClean="0">
                <a:solidFill>
                  <a:srgbClr val="444444"/>
                </a:solidFill>
                <a:effectLst/>
                <a:latin typeface="Times New Roman" panose="02020603050405020304" pitchFamily="18" charset="0"/>
                <a:cs typeface="Times New Roman" panose="02020603050405020304" pitchFamily="18" charset="0"/>
              </a:rPr>
              <a:t>of</a:t>
            </a:r>
            <a:r>
              <a:rPr lang="ru-RU" sz="1900" b="0" i="0" dirty="0" smtClean="0">
                <a:solidFill>
                  <a:srgbClr val="444444"/>
                </a:solidFill>
                <a:effectLst/>
                <a:latin typeface="Times New Roman" panose="02020603050405020304" pitchFamily="18" charset="0"/>
                <a:cs typeface="Times New Roman" panose="02020603050405020304" pitchFamily="18" charset="0"/>
              </a:rPr>
              <a:t> </a:t>
            </a:r>
            <a:r>
              <a:rPr lang="ru-RU" sz="1900" b="0" i="0" dirty="0" err="1" smtClean="0">
                <a:solidFill>
                  <a:srgbClr val="444444"/>
                </a:solidFill>
                <a:effectLst/>
                <a:latin typeface="Times New Roman" panose="02020603050405020304" pitchFamily="18" charset="0"/>
                <a:cs typeface="Times New Roman" panose="02020603050405020304" pitchFamily="18" charset="0"/>
              </a:rPr>
              <a:t>Diseases</a:t>
            </a:r>
            <a:r>
              <a:rPr lang="ru-RU" sz="1900" b="0" i="0" dirty="0" smtClean="0">
                <a:solidFill>
                  <a:srgbClr val="444444"/>
                </a:solidFill>
                <a:effectLst/>
                <a:latin typeface="Times New Roman" panose="02020603050405020304" pitchFamily="18" charset="0"/>
                <a:cs typeface="Times New Roman" panose="02020603050405020304" pitchFamily="18" charset="0"/>
              </a:rPr>
              <a:t> — ICD-10; ВОЗ, 1994) выделяет, к примеру, следующие категории заболеваний, относящиеся, как правило, как к взрослым, так и к детям:</a:t>
            </a:r>
          </a:p>
          <a:p>
            <a:pPr algn="just"/>
            <a:endParaRPr lang="ru-RU" sz="2000" b="0" i="0" dirty="0">
              <a:solidFill>
                <a:srgbClr val="44444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87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5535" y="0"/>
            <a:ext cx="11996382" cy="6463308"/>
          </a:xfrm>
          <a:prstGeom prst="rect">
            <a:avLst/>
          </a:prstGeom>
        </p:spPr>
        <p:txBody>
          <a:bodyPr wrap="square">
            <a:spAutoFit/>
          </a:bodyPr>
          <a:lstStyle/>
          <a:p>
            <a:pPr algn="just">
              <a:buFont typeface="Arial" panose="020B0604020202020204" pitchFamily="34" charset="0"/>
              <a:buChar char="•"/>
            </a:pPr>
            <a:r>
              <a:rPr lang="ru-RU" b="0" i="0" dirty="0" smtClean="0">
                <a:solidFill>
                  <a:srgbClr val="444444"/>
                </a:solidFill>
                <a:effectLst/>
                <a:latin typeface="Times New Roman" panose="02020603050405020304" pitchFamily="18" charset="0"/>
                <a:cs typeface="Times New Roman" panose="02020603050405020304" pitchFamily="18" charset="0"/>
              </a:rPr>
              <a:t>F1: психические и поведенческие расстройства вследствие употребления </a:t>
            </a:r>
            <a:r>
              <a:rPr lang="ru-RU" b="0" i="0" dirty="0" err="1" smtClean="0">
                <a:solidFill>
                  <a:srgbClr val="444444"/>
                </a:solidFill>
                <a:effectLst/>
                <a:latin typeface="Times New Roman" panose="02020603050405020304" pitchFamily="18" charset="0"/>
                <a:cs typeface="Times New Roman" panose="02020603050405020304" pitchFamily="18" charset="0"/>
              </a:rPr>
              <a:t>психоактивных</a:t>
            </a:r>
            <a:r>
              <a:rPr lang="ru-RU" b="0" i="0" dirty="0" smtClean="0">
                <a:solidFill>
                  <a:srgbClr val="444444"/>
                </a:solidFill>
                <a:effectLst/>
                <a:latin typeface="Times New Roman" panose="02020603050405020304" pitchFamily="18" charset="0"/>
                <a:cs typeface="Times New Roman" panose="02020603050405020304" pitchFamily="18" charset="0"/>
              </a:rPr>
              <a:t> веществ (в частности, алкоголя, F10; седативных и снотворных средств, F13);</a:t>
            </a:r>
          </a:p>
          <a:p>
            <a:pPr algn="just">
              <a:buFont typeface="Arial" panose="020B0604020202020204" pitchFamily="34" charset="0"/>
              <a:buChar char="•"/>
            </a:pPr>
            <a:r>
              <a:rPr lang="ru-RU" b="0" i="0" dirty="0" smtClean="0">
                <a:solidFill>
                  <a:srgbClr val="444444"/>
                </a:solidFill>
                <a:effectLst/>
                <a:latin typeface="Times New Roman" panose="02020603050405020304" pitchFamily="18" charset="0"/>
                <a:cs typeface="Times New Roman" panose="02020603050405020304" pitchFamily="18" charset="0"/>
              </a:rPr>
              <a:t>F2: шизофрения, </a:t>
            </a:r>
            <a:r>
              <a:rPr lang="ru-RU" b="0" i="0" dirty="0" err="1" smtClean="0">
                <a:solidFill>
                  <a:srgbClr val="444444"/>
                </a:solidFill>
                <a:effectLst/>
                <a:latin typeface="Times New Roman" panose="02020603050405020304" pitchFamily="18" charset="0"/>
                <a:cs typeface="Times New Roman" panose="02020603050405020304" pitchFamily="18" charset="0"/>
              </a:rPr>
              <a:t>шизотипические</a:t>
            </a:r>
            <a:r>
              <a:rPr lang="ru-RU" b="0" i="0" dirty="0" smtClean="0">
                <a:solidFill>
                  <a:srgbClr val="444444"/>
                </a:solidFill>
                <a:effectLst/>
                <a:latin typeface="Times New Roman" panose="02020603050405020304" pitchFamily="18" charset="0"/>
                <a:cs typeface="Times New Roman" panose="02020603050405020304" pitchFamily="18" charset="0"/>
              </a:rPr>
              <a:t> и бредовые расстройства (в частности, </a:t>
            </a:r>
            <a:r>
              <a:rPr lang="ru-RU" b="0" i="0" dirty="0" err="1" smtClean="0">
                <a:solidFill>
                  <a:srgbClr val="444444"/>
                </a:solidFill>
                <a:effectLst/>
                <a:latin typeface="Times New Roman" panose="02020603050405020304" pitchFamily="18" charset="0"/>
                <a:cs typeface="Times New Roman" panose="02020603050405020304" pitchFamily="18" charset="0"/>
              </a:rPr>
              <a:t>гебефреничная</a:t>
            </a:r>
            <a:r>
              <a:rPr lang="ru-RU" b="0" i="0" dirty="0" smtClean="0">
                <a:solidFill>
                  <a:srgbClr val="444444"/>
                </a:solidFill>
                <a:effectLst/>
                <a:latin typeface="Times New Roman" panose="02020603050405020304" pitchFamily="18" charset="0"/>
                <a:cs typeface="Times New Roman" panose="02020603050405020304" pitchFamily="18" charset="0"/>
              </a:rPr>
              <a:t> шизофрения, F20.1; </a:t>
            </a:r>
            <a:r>
              <a:rPr lang="ru-RU" b="0" i="0" dirty="0" err="1" smtClean="0">
                <a:solidFill>
                  <a:srgbClr val="444444"/>
                </a:solidFill>
                <a:effectLst/>
                <a:latin typeface="Times New Roman" panose="02020603050405020304" pitchFamily="18" charset="0"/>
                <a:cs typeface="Times New Roman" panose="02020603050405020304" pitchFamily="18" charset="0"/>
              </a:rPr>
              <a:t>шизотипическое</a:t>
            </a:r>
            <a:r>
              <a:rPr lang="ru-RU" b="0" i="0" dirty="0" smtClean="0">
                <a:solidFill>
                  <a:srgbClr val="444444"/>
                </a:solidFill>
                <a:effectLst/>
                <a:latin typeface="Times New Roman" panose="02020603050405020304" pitchFamily="18" charset="0"/>
                <a:cs typeface="Times New Roman" panose="02020603050405020304" pitchFamily="18" charset="0"/>
              </a:rPr>
              <a:t> расстройство, F21);</a:t>
            </a:r>
          </a:p>
          <a:p>
            <a:pPr algn="just">
              <a:buFont typeface="Arial" panose="020B0604020202020204" pitchFamily="34" charset="0"/>
              <a:buChar char="•"/>
            </a:pPr>
            <a:r>
              <a:rPr lang="ru-RU" b="0" i="0" dirty="0" smtClean="0">
                <a:solidFill>
                  <a:srgbClr val="444444"/>
                </a:solidFill>
                <a:effectLst/>
                <a:latin typeface="Times New Roman" panose="02020603050405020304" pitchFamily="18" charset="0"/>
                <a:cs typeface="Times New Roman" panose="02020603050405020304" pitchFamily="18" charset="0"/>
              </a:rPr>
              <a:t>F3: аффективные расстройства настроения (например, депрессивный эпизод, F32; </a:t>
            </a:r>
            <a:r>
              <a:rPr lang="ru-RU" b="0" i="0" dirty="0" err="1" smtClean="0">
                <a:solidFill>
                  <a:srgbClr val="444444"/>
                </a:solidFill>
                <a:effectLst/>
                <a:latin typeface="Times New Roman" panose="02020603050405020304" pitchFamily="18" charset="0"/>
                <a:cs typeface="Times New Roman" panose="02020603050405020304" pitchFamily="18" charset="0"/>
              </a:rPr>
              <a:t>реккурентное</a:t>
            </a:r>
            <a:r>
              <a:rPr lang="ru-RU" b="0" i="0" dirty="0" smtClean="0">
                <a:solidFill>
                  <a:srgbClr val="444444"/>
                </a:solidFill>
                <a:effectLst/>
                <a:latin typeface="Times New Roman" panose="02020603050405020304" pitchFamily="18" charset="0"/>
                <a:cs typeface="Times New Roman" panose="02020603050405020304" pitchFamily="18" charset="0"/>
              </a:rPr>
              <a:t> депрессивное расстройство, F33);</a:t>
            </a:r>
          </a:p>
          <a:p>
            <a:pPr algn="just">
              <a:buFont typeface="Arial" panose="020B0604020202020204" pitchFamily="34" charset="0"/>
              <a:buChar char="•"/>
            </a:pPr>
            <a:r>
              <a:rPr lang="ru-RU" b="0" i="0" dirty="0" smtClean="0">
                <a:solidFill>
                  <a:srgbClr val="444444"/>
                </a:solidFill>
                <a:effectLst/>
                <a:latin typeface="Times New Roman" panose="02020603050405020304" pitchFamily="18" charset="0"/>
                <a:cs typeface="Times New Roman" panose="02020603050405020304" pitchFamily="18" charset="0"/>
              </a:rPr>
              <a:t>F4: невротические, связанные со стрессом и </a:t>
            </a:r>
            <a:r>
              <a:rPr lang="ru-RU" b="0" i="0" dirty="0" err="1" smtClean="0">
                <a:solidFill>
                  <a:srgbClr val="444444"/>
                </a:solidFill>
                <a:effectLst/>
                <a:latin typeface="Times New Roman" panose="02020603050405020304" pitchFamily="18" charset="0"/>
                <a:cs typeface="Times New Roman" panose="02020603050405020304" pitchFamily="18" charset="0"/>
              </a:rPr>
              <a:t>соматоформные</a:t>
            </a:r>
            <a:r>
              <a:rPr lang="ru-RU" b="0" i="0" dirty="0" smtClean="0">
                <a:solidFill>
                  <a:srgbClr val="444444"/>
                </a:solidFill>
                <a:effectLst/>
                <a:latin typeface="Times New Roman" panose="02020603050405020304" pitchFamily="18" charset="0"/>
                <a:cs typeface="Times New Roman" panose="02020603050405020304" pitchFamily="18" charset="0"/>
              </a:rPr>
              <a:t> расстройства (например, фобии, F40; </a:t>
            </a:r>
            <a:r>
              <a:rPr lang="ru-RU" b="0" i="0" dirty="0" err="1" smtClean="0">
                <a:solidFill>
                  <a:srgbClr val="444444"/>
                </a:solidFill>
                <a:effectLst/>
                <a:latin typeface="Times New Roman" panose="02020603050405020304" pitchFamily="18" charset="0"/>
                <a:cs typeface="Times New Roman" panose="02020603050405020304" pitchFamily="18" charset="0"/>
              </a:rPr>
              <a:t>обессивно-коимпульсивные</a:t>
            </a:r>
            <a:r>
              <a:rPr lang="ru-RU" b="0" i="0" dirty="0" smtClean="0">
                <a:solidFill>
                  <a:srgbClr val="444444"/>
                </a:solidFill>
                <a:effectLst/>
                <a:latin typeface="Times New Roman" panose="02020603050405020304" pitchFamily="18" charset="0"/>
                <a:cs typeface="Times New Roman" panose="02020603050405020304" pitchFamily="18" charset="0"/>
              </a:rPr>
              <a:t>, F42; реакция на тяжелый стресс и нарушения адаптации, F43);</a:t>
            </a:r>
          </a:p>
          <a:p>
            <a:pPr algn="just">
              <a:buFont typeface="Arial" panose="020B0604020202020204" pitchFamily="34" charset="0"/>
              <a:buChar char="•"/>
            </a:pPr>
            <a:r>
              <a:rPr lang="ru-RU" b="0" i="0" dirty="0" smtClean="0">
                <a:solidFill>
                  <a:srgbClr val="444444"/>
                </a:solidFill>
                <a:effectLst/>
                <a:latin typeface="Times New Roman" panose="02020603050405020304" pitchFamily="18" charset="0"/>
                <a:cs typeface="Times New Roman" panose="02020603050405020304" pitchFamily="18" charset="0"/>
              </a:rPr>
              <a:t>F5: поведенческие синдромы, связанные с физиологическими нарушениями и физическими факторами (например, расстройства приема пищи, F50.0; психологические и поведенческие факторы, связанные с расстройствами, классифицированными в других разделах, F54);</a:t>
            </a:r>
          </a:p>
          <a:p>
            <a:pPr algn="just">
              <a:buFont typeface="Arial" panose="020B0604020202020204" pitchFamily="34" charset="0"/>
              <a:buChar char="•"/>
            </a:pPr>
            <a:r>
              <a:rPr lang="ru-RU" b="0" i="0" dirty="0" smtClean="0">
                <a:solidFill>
                  <a:srgbClr val="444444"/>
                </a:solidFill>
                <a:effectLst/>
                <a:latin typeface="Times New Roman" panose="02020603050405020304" pitchFamily="18" charset="0"/>
                <a:cs typeface="Times New Roman" panose="02020603050405020304" pitchFamily="18" charset="0"/>
              </a:rPr>
              <a:t>F6: расстройства зрелой личности и поведения у взрослых (например, патологическая склонность к азартным играм, F63.0; расстройства половой идентичности, F64);</a:t>
            </a:r>
          </a:p>
          <a:p>
            <a:pPr algn="just">
              <a:buFont typeface="Arial" panose="020B0604020202020204" pitchFamily="34" charset="0"/>
              <a:buChar char="•"/>
            </a:pPr>
            <a:r>
              <a:rPr lang="ru-RU" b="0" i="0" dirty="0" smtClean="0">
                <a:solidFill>
                  <a:srgbClr val="444444"/>
                </a:solidFill>
                <a:effectLst/>
                <a:latin typeface="Times New Roman" panose="02020603050405020304" pitchFamily="18" charset="0"/>
                <a:cs typeface="Times New Roman" panose="02020603050405020304" pitchFamily="18" charset="0"/>
              </a:rPr>
              <a:t>F7: умственная отсталость (например, легкая умственная отсталость, F70; тяжелая умственная отсталость, F72);</a:t>
            </a:r>
          </a:p>
          <a:p>
            <a:pPr algn="just">
              <a:buFont typeface="Arial" panose="020B0604020202020204" pitchFamily="34" charset="0"/>
              <a:buChar char="•"/>
            </a:pPr>
            <a:r>
              <a:rPr lang="ru-RU" b="0" i="0" dirty="0" smtClean="0">
                <a:solidFill>
                  <a:srgbClr val="444444"/>
                </a:solidFill>
                <a:effectLst/>
                <a:latin typeface="Times New Roman" panose="02020603050405020304" pitchFamily="18" charset="0"/>
                <a:cs typeface="Times New Roman" panose="02020603050405020304" pitchFamily="18" charset="0"/>
              </a:rPr>
              <a:t>F8: нарушения психологического развития (например, специфические расстройства в развитии речи, F80; расстройство экспрессивной речи, F80.1; специфическое расстройство чтения, F81.0; специфическое расстройство навыков счета, F81.2; детский аутизм, F84.0);</a:t>
            </a:r>
          </a:p>
          <a:p>
            <a:pPr algn="just">
              <a:buFont typeface="Arial" panose="020B0604020202020204" pitchFamily="34" charset="0"/>
              <a:buChar char="•"/>
            </a:pPr>
            <a:r>
              <a:rPr lang="ru-RU" b="0" i="0" dirty="0" smtClean="0">
                <a:solidFill>
                  <a:srgbClr val="444444"/>
                </a:solidFill>
                <a:effectLst/>
                <a:latin typeface="Times New Roman" panose="02020603050405020304" pitchFamily="18" charset="0"/>
                <a:cs typeface="Times New Roman" panose="02020603050405020304" pitchFamily="18" charset="0"/>
              </a:rPr>
              <a:t>F9: поведенческие и эмоциональные расстройства, начинающиеся обычно в детском и подростковом возрасте (например, </a:t>
            </a:r>
            <a:r>
              <a:rPr lang="ru-RU" b="0" i="0" dirty="0" err="1" smtClean="0">
                <a:solidFill>
                  <a:srgbClr val="444444"/>
                </a:solidFill>
                <a:effectLst/>
                <a:latin typeface="Times New Roman" panose="02020603050405020304" pitchFamily="18" charset="0"/>
                <a:cs typeface="Times New Roman" panose="02020603050405020304" pitchFamily="18" charset="0"/>
              </a:rPr>
              <a:t>гиперкинетические</a:t>
            </a:r>
            <a:r>
              <a:rPr lang="ru-RU" b="0" i="0" dirty="0" smtClean="0">
                <a:solidFill>
                  <a:srgbClr val="444444"/>
                </a:solidFill>
                <a:effectLst/>
                <a:latin typeface="Times New Roman" panose="02020603050405020304" pitchFamily="18" charset="0"/>
                <a:cs typeface="Times New Roman" panose="02020603050405020304" pitchFamily="18" charset="0"/>
              </a:rPr>
              <a:t> расстройства, F90; оппозиционно-вызывающее расстройство, F91.3; тревожное расстройство в связи с разлукой в детском возрасте, F93.0; социальное тревожное расстройство детского возраста, F93.2; расстройство социального функционирования с началом, специфическим для детского возраста, F94; реактивное расстройство привязанности детского возраста, F94.1; тики, F95; неорганический </a:t>
            </a:r>
            <a:r>
              <a:rPr lang="ru-RU" b="0" i="0" dirty="0" err="1" smtClean="0">
                <a:solidFill>
                  <a:srgbClr val="444444"/>
                </a:solidFill>
                <a:effectLst/>
                <a:latin typeface="Times New Roman" panose="02020603050405020304" pitchFamily="18" charset="0"/>
                <a:cs typeface="Times New Roman" panose="02020603050405020304" pitchFamily="18" charset="0"/>
              </a:rPr>
              <a:t>энурез</a:t>
            </a:r>
            <a:r>
              <a:rPr lang="ru-RU" b="0" i="0" dirty="0" smtClean="0">
                <a:solidFill>
                  <a:srgbClr val="444444"/>
                </a:solidFill>
                <a:effectLst/>
                <a:latin typeface="Times New Roman" panose="02020603050405020304" pitchFamily="18" charset="0"/>
                <a:cs typeface="Times New Roman" panose="02020603050405020304" pitchFamily="18" charset="0"/>
              </a:rPr>
              <a:t>, F98.0; расстройства питания в младенческом возрасте, F98.2; стереотипные двигательные расстройства, F98.4).</a:t>
            </a:r>
            <a:endParaRPr lang="ru-RU" b="0" i="0" dirty="0">
              <a:solidFill>
                <a:srgbClr val="44444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8247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8320" y="232012"/>
            <a:ext cx="11909947" cy="5016758"/>
          </a:xfrm>
          <a:prstGeom prst="rect">
            <a:avLst/>
          </a:prstGeom>
        </p:spPr>
        <p:txBody>
          <a:bodyPr wrap="square">
            <a:spAutoFit/>
          </a:bodyPr>
          <a:lstStyle/>
          <a:p>
            <a:pPr algn="just"/>
            <a:r>
              <a:rPr lang="ru-RU" sz="2000" b="0" i="0" dirty="0" smtClean="0">
                <a:solidFill>
                  <a:srgbClr val="444444"/>
                </a:solidFill>
                <a:effectLst/>
                <a:latin typeface="Times New Roman" panose="02020603050405020304" pitchFamily="18" charset="0"/>
                <a:cs typeface="Times New Roman" panose="02020603050405020304" pitchFamily="18" charset="0"/>
              </a:rPr>
              <a:t>Все эти нарушения различаются между собой весьма существенно, поэтому и основные задачи лечения ставятся по-разному.</a:t>
            </a:r>
          </a:p>
          <a:p>
            <a:pPr algn="just"/>
            <a:r>
              <a:rPr lang="ru-RU" sz="2000" b="0" i="0" dirty="0" smtClean="0">
                <a:solidFill>
                  <a:srgbClr val="444444"/>
                </a:solidFill>
                <a:effectLst/>
                <a:latin typeface="Times New Roman" panose="02020603050405020304" pitchFamily="18" charset="0"/>
                <a:cs typeface="Times New Roman" panose="02020603050405020304" pitchFamily="18" charset="0"/>
              </a:rPr>
              <a:t>Цель терапии некоторых из названных ранее нарушений состоит в уменьшении частоты их проявления (например, фобии, навязчивые состояния, </a:t>
            </a:r>
            <a:r>
              <a:rPr lang="ru-RU" sz="2000" b="0" i="0" dirty="0" err="1" smtClean="0">
                <a:solidFill>
                  <a:srgbClr val="444444"/>
                </a:solidFill>
                <a:effectLst/>
                <a:latin typeface="Times New Roman" panose="02020603050405020304" pitchFamily="18" charset="0"/>
                <a:cs typeface="Times New Roman" panose="02020603050405020304" pitchFamily="18" charset="0"/>
              </a:rPr>
              <a:t>энурез</a:t>
            </a:r>
            <a:r>
              <a:rPr lang="ru-RU" sz="2000" b="0" i="0" dirty="0" smtClean="0">
                <a:solidFill>
                  <a:srgbClr val="444444"/>
                </a:solidFill>
                <a:effectLst/>
                <a:latin typeface="Times New Roman" panose="02020603050405020304" pitchFamily="18" charset="0"/>
                <a:cs typeface="Times New Roman" panose="02020603050405020304" pitchFamily="18" charset="0"/>
              </a:rPr>
              <a:t>, агрессивность). Терапия </a:t>
            </a:r>
            <a:r>
              <a:rPr lang="ru-RU" sz="2000" b="0" i="1" dirty="0" smtClean="0">
                <a:solidFill>
                  <a:srgbClr val="444444"/>
                </a:solidFill>
                <a:effectLst/>
                <a:latin typeface="Times New Roman" panose="02020603050405020304" pitchFamily="18" charset="0"/>
                <a:cs typeface="Times New Roman" panose="02020603050405020304" pitchFamily="18" charset="0"/>
              </a:rPr>
              <a:t>агрессивности</a:t>
            </a:r>
            <a:r>
              <a:rPr lang="ru-RU" sz="2000" b="0" i="0" dirty="0" smtClean="0">
                <a:solidFill>
                  <a:srgbClr val="444444"/>
                </a:solidFill>
                <a:effectLst/>
                <a:latin typeface="Times New Roman" panose="02020603050405020304" pitchFamily="18" charset="0"/>
                <a:cs typeface="Times New Roman" panose="02020603050405020304" pitchFamily="18" charset="0"/>
              </a:rPr>
              <a:t> направлена, в частности, на снижение ее интенсивности и научение клиента больше следовать правилам. Существенная особенность поведенческой терапии заключается, таким образом, в том, чтобы систематически вводить подкрепляющие условия в повседневной жизни ребенка. Этого можно достичь путем целенаправленного стимулирования поведения ребенка родителями и учителями, для чего применяется «жетонная» система вознаграждения и другие повседневные стимулы (например, совместное интересное времяпрепровождение в семейном кругу, повышенное внимание к ребенку). При необходимости проводится поведенческий тренинг в целях повышения контроля импульсивности, </a:t>
            </a:r>
            <a:r>
              <a:rPr lang="ru-RU" sz="2000" b="0" i="0" dirty="0" err="1" smtClean="0">
                <a:solidFill>
                  <a:srgbClr val="444444"/>
                </a:solidFill>
                <a:effectLst/>
                <a:latin typeface="Times New Roman" panose="02020603050405020304" pitchFamily="18" charset="0"/>
                <a:cs typeface="Times New Roman" panose="02020603050405020304" pitchFamily="18" charset="0"/>
              </a:rPr>
              <a:t>эмпатии</a:t>
            </a:r>
            <a:r>
              <a:rPr lang="ru-RU" sz="2000" b="0" i="0" dirty="0" smtClean="0">
                <a:solidFill>
                  <a:srgbClr val="444444"/>
                </a:solidFill>
                <a:effectLst/>
                <a:latin typeface="Times New Roman" panose="02020603050405020304" pitchFamily="18" charset="0"/>
                <a:cs typeface="Times New Roman" panose="02020603050405020304" pitchFamily="18" charset="0"/>
              </a:rPr>
              <a:t> по отношению к ребенку, который научается соответствующим социальным навыкам и их применению в повседневных ситуациях путем получения подкрепляющих стимулов. Подобные </a:t>
            </a:r>
            <a:r>
              <a:rPr lang="ru-RU" sz="2000" b="0" i="0" dirty="0" err="1" smtClean="0">
                <a:solidFill>
                  <a:srgbClr val="444444"/>
                </a:solidFill>
                <a:effectLst/>
                <a:latin typeface="Times New Roman" panose="02020603050405020304" pitchFamily="18" charset="0"/>
                <a:cs typeface="Times New Roman" panose="02020603050405020304" pitchFamily="18" charset="0"/>
              </a:rPr>
              <a:t>оперантные</a:t>
            </a:r>
            <a:r>
              <a:rPr lang="ru-RU" sz="2000" b="0" i="0" dirty="0" smtClean="0">
                <a:solidFill>
                  <a:srgbClr val="444444"/>
                </a:solidFill>
                <a:effectLst/>
                <a:latin typeface="Times New Roman" panose="02020603050405020304" pitchFamily="18" charset="0"/>
                <a:cs typeface="Times New Roman" panose="02020603050405020304" pitchFamily="18" charset="0"/>
              </a:rPr>
              <a:t> и направленные на формирование окружающей среды мероприятия, включая поведение наиболее важных для ребенка взрослых, показаны прежде всего для терапии нарушений поведения детей младшего возраста.</a:t>
            </a:r>
          </a:p>
          <a:p>
            <a:pPr algn="just"/>
            <a:endParaRPr lang="ru-RU" sz="2000" b="0" i="0" dirty="0">
              <a:solidFill>
                <a:srgbClr val="44444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5346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8322" y="163773"/>
            <a:ext cx="11828059" cy="5324535"/>
          </a:xfrm>
          <a:prstGeom prst="rect">
            <a:avLst/>
          </a:prstGeom>
        </p:spPr>
        <p:txBody>
          <a:bodyPr wrap="square">
            <a:spAutoFit/>
          </a:bodyPr>
          <a:lstStyle/>
          <a:p>
            <a:pPr algn="just"/>
            <a:r>
              <a:rPr lang="ru-RU" sz="2000" b="0" i="0" dirty="0" smtClean="0">
                <a:solidFill>
                  <a:srgbClr val="444444"/>
                </a:solidFill>
                <a:effectLst/>
                <a:latin typeface="Times New Roman" panose="02020603050405020304" pitchFamily="18" charset="0"/>
                <a:cs typeface="Times New Roman" panose="02020603050405020304" pitchFamily="18" charset="0"/>
              </a:rPr>
              <a:t>Другие формы нарушений (например, описанные нарушения развития) характеризуются тем, что ребенок не владеет важными навыками поведения, и цель терапии, таким образом, заключается в систематическом формировании сложных комплексов поведения. Это особенно касается </a:t>
            </a:r>
            <a:r>
              <a:rPr lang="ru-RU" sz="2000" b="0" i="1" dirty="0" smtClean="0">
                <a:solidFill>
                  <a:srgbClr val="444444"/>
                </a:solidFill>
                <a:effectLst/>
                <a:latin typeface="Times New Roman" panose="02020603050405020304" pitchFamily="18" charset="0"/>
                <a:cs typeface="Times New Roman" panose="02020603050405020304" pitchFamily="18" charset="0"/>
              </a:rPr>
              <a:t>нарушений психологического развития</a:t>
            </a:r>
            <a:r>
              <a:rPr lang="ru-RU" sz="2000" b="0" i="0" dirty="0" smtClean="0">
                <a:solidFill>
                  <a:srgbClr val="444444"/>
                </a:solidFill>
                <a:effectLst/>
                <a:latin typeface="Times New Roman" panose="02020603050405020304" pitchFamily="18" charset="0"/>
                <a:cs typeface="Times New Roman" panose="02020603050405020304" pitchFamily="18" charset="0"/>
              </a:rPr>
              <a:t> (F8), </a:t>
            </a:r>
            <a:r>
              <a:rPr lang="ru-RU" sz="2000" b="0" i="1" dirty="0" smtClean="0">
                <a:solidFill>
                  <a:srgbClr val="444444"/>
                </a:solidFill>
                <a:effectLst/>
                <a:latin typeface="Times New Roman" panose="02020603050405020304" pitchFamily="18" charset="0"/>
                <a:cs typeface="Times New Roman" panose="02020603050405020304" pitchFamily="18" charset="0"/>
              </a:rPr>
              <a:t>органических расстройств</a:t>
            </a:r>
            <a:r>
              <a:rPr lang="ru-RU" sz="2000" b="0" i="0" dirty="0" smtClean="0">
                <a:solidFill>
                  <a:srgbClr val="444444"/>
                </a:solidFill>
                <a:effectLst/>
                <a:latin typeface="Times New Roman" panose="02020603050405020304" pitchFamily="18" charset="0"/>
                <a:cs typeface="Times New Roman" panose="02020603050405020304" pitchFamily="18" charset="0"/>
              </a:rPr>
              <a:t> (F0) и </a:t>
            </a:r>
            <a:r>
              <a:rPr lang="ru-RU" sz="2000" b="0" i="1" dirty="0" smtClean="0">
                <a:solidFill>
                  <a:srgbClr val="444444"/>
                </a:solidFill>
                <a:effectLst/>
                <a:latin typeface="Times New Roman" panose="02020603050405020304" pitchFamily="18" charset="0"/>
                <a:cs typeface="Times New Roman" panose="02020603050405020304" pitchFamily="18" charset="0"/>
              </a:rPr>
              <a:t>умственной отсталости</a:t>
            </a:r>
            <a:r>
              <a:rPr lang="ru-RU" sz="2000" b="0" i="0" dirty="0" smtClean="0">
                <a:solidFill>
                  <a:srgbClr val="444444"/>
                </a:solidFill>
                <a:effectLst/>
                <a:latin typeface="Times New Roman" panose="02020603050405020304" pitchFamily="18" charset="0"/>
                <a:cs typeface="Times New Roman" panose="02020603050405020304" pitchFamily="18" charset="0"/>
              </a:rPr>
              <a:t> (F7). Для этих нарушений характерно расстройство механизма переработки информации. Дети не в состоянии в достаточной степени выстраивать связь между стимулом и реакцией, потому что, к примеру, повреждена их центральная нервная система или стимулы недостаточно точно воспринимаются, накапливаются в памяти и претворяются в конкретные действия (например, ребенку, страдающему нарушениями чтения и письма, не удается связать воедино образы устной и письменной речи). В процессе терапии таких детей речь идет прежде всего о систематической выработке навыков деятельности с помощью приемов формирования поведения (шейпинг), подготовки новых форм поведения (</a:t>
            </a:r>
            <a:r>
              <a:rPr lang="ru-RU" sz="2000" b="0" i="0" dirty="0" err="1" smtClean="0">
                <a:solidFill>
                  <a:srgbClr val="444444"/>
                </a:solidFill>
                <a:effectLst/>
                <a:latin typeface="Times New Roman" panose="02020603050405020304" pitchFamily="18" charset="0"/>
                <a:cs typeface="Times New Roman" panose="02020603050405020304" pitchFamily="18" charset="0"/>
              </a:rPr>
              <a:t>промптинг</a:t>
            </a:r>
            <a:r>
              <a:rPr lang="ru-RU" sz="2000" b="0" i="0" dirty="0" smtClean="0">
                <a:solidFill>
                  <a:srgbClr val="444444"/>
                </a:solidFill>
                <a:effectLst/>
                <a:latin typeface="Times New Roman" panose="02020603050405020304" pitchFamily="18" charset="0"/>
                <a:cs typeface="Times New Roman" panose="02020603050405020304" pitchFamily="18" charset="0"/>
              </a:rPr>
              <a:t>, </a:t>
            </a:r>
            <a:r>
              <a:rPr lang="ru-RU" sz="2000" b="0" i="0" dirty="0" err="1" smtClean="0">
                <a:solidFill>
                  <a:srgbClr val="444444"/>
                </a:solidFill>
                <a:effectLst/>
                <a:latin typeface="Times New Roman" panose="02020603050405020304" pitchFamily="18" charset="0"/>
                <a:cs typeface="Times New Roman" panose="02020603050405020304" pitchFamily="18" charset="0"/>
              </a:rPr>
              <a:t>фейдинг</a:t>
            </a:r>
            <a:r>
              <a:rPr lang="ru-RU" sz="2000" b="0" i="0" dirty="0" smtClean="0">
                <a:solidFill>
                  <a:srgbClr val="444444"/>
                </a:solidFill>
                <a:effectLst/>
                <a:latin typeface="Times New Roman" panose="02020603050405020304" pitchFamily="18" charset="0"/>
                <a:cs typeface="Times New Roman" panose="02020603050405020304" pitchFamily="18" charset="0"/>
              </a:rPr>
              <a:t>), а также систематического стимулирования поведенческого прогресса. Эта методика аналогична нейропсихологическому функциональному тренингу, который практикуется также в работе со взрослыми клиентами. При этом следует регулярно и систематически повышать трудность тренировочных упражнений и постоянно поощрять активность ребенка в достижении более весомых результатов. В отношении малолетних и менее развитых детей эти мероприятия следует проводить преимущественно в кооперации с родителями, учителями и воспитателями (тренинг </a:t>
            </a:r>
            <a:r>
              <a:rPr lang="ru-RU" sz="2000" b="0" i="0" dirty="0" err="1" smtClean="0">
                <a:solidFill>
                  <a:srgbClr val="444444"/>
                </a:solidFill>
                <a:effectLst/>
                <a:latin typeface="Times New Roman" panose="02020603050405020304" pitchFamily="18" charset="0"/>
                <a:cs typeface="Times New Roman" panose="02020603050405020304" pitchFamily="18" charset="0"/>
              </a:rPr>
              <a:t>котерапевтов</a:t>
            </a:r>
            <a:r>
              <a:rPr lang="ru-RU" sz="2000" b="0" i="0" dirty="0" smtClean="0">
                <a:solidFill>
                  <a:srgbClr val="444444"/>
                </a:solidFill>
                <a:effectLst/>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525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1026" y="191068"/>
            <a:ext cx="11841707" cy="4708981"/>
          </a:xfrm>
          <a:prstGeom prst="rect">
            <a:avLst/>
          </a:prstGeom>
        </p:spPr>
        <p:txBody>
          <a:bodyPr wrap="square">
            <a:spAutoFit/>
          </a:bodyPr>
          <a:lstStyle/>
          <a:p>
            <a:pPr algn="just"/>
            <a:r>
              <a:rPr lang="ru-RU" sz="2000" b="0" i="0" dirty="0" smtClean="0">
                <a:solidFill>
                  <a:srgbClr val="444444"/>
                </a:solidFill>
                <a:effectLst/>
                <a:latin typeface="Times New Roman" panose="02020603050405020304" pitchFamily="18" charset="0"/>
                <a:cs typeface="Times New Roman" panose="02020603050405020304" pitchFamily="18" charset="0"/>
              </a:rPr>
              <a:t>В случае с </a:t>
            </a:r>
            <a:r>
              <a:rPr lang="ru-RU" sz="2000" b="0" i="1" dirty="0" smtClean="0">
                <a:solidFill>
                  <a:srgbClr val="444444"/>
                </a:solidFill>
                <a:effectLst/>
                <a:latin typeface="Times New Roman" panose="02020603050405020304" pitchFamily="18" charset="0"/>
                <a:cs typeface="Times New Roman" panose="02020603050405020304" pitchFamily="18" charset="0"/>
              </a:rPr>
              <a:t>фобиями</a:t>
            </a:r>
            <a:r>
              <a:rPr lang="ru-RU" sz="2000" b="0" i="0" dirty="0" smtClean="0">
                <a:solidFill>
                  <a:srgbClr val="444444"/>
                </a:solidFill>
                <a:effectLst/>
                <a:latin typeface="Times New Roman" panose="02020603050405020304" pitchFamily="18" charset="0"/>
                <a:cs typeface="Times New Roman" panose="02020603050405020304" pitchFamily="18" charset="0"/>
              </a:rPr>
              <a:t> и </a:t>
            </a:r>
            <a:r>
              <a:rPr lang="ru-RU" sz="2000" b="0" i="1" dirty="0" smtClean="0">
                <a:solidFill>
                  <a:srgbClr val="444444"/>
                </a:solidFill>
                <a:effectLst/>
                <a:latin typeface="Times New Roman" panose="02020603050405020304" pitchFamily="18" charset="0"/>
                <a:cs typeface="Times New Roman" panose="02020603050405020304" pitchFamily="18" charset="0"/>
              </a:rPr>
              <a:t>посттравматическими нарушениями</a:t>
            </a:r>
            <a:r>
              <a:rPr lang="ru-RU" sz="2000" b="0" i="0" dirty="0" smtClean="0">
                <a:solidFill>
                  <a:srgbClr val="444444"/>
                </a:solidFill>
                <a:effectLst/>
                <a:latin typeface="Times New Roman" panose="02020603050405020304" pitchFamily="18" charset="0"/>
                <a:cs typeface="Times New Roman" panose="02020603050405020304" pitchFamily="18" charset="0"/>
              </a:rPr>
              <a:t> показаны, напротив, меры градуированного предъявления клиенту стимулов различной интенсивности на фоне стабилизирующих мероприятий. При этом клиент шаг за шагом подвергается воздействию ситуации, вызывающей у него тревожность и страх, в целях переживания и переработки травматического опыта. Важную роль в этом процессе играют также приемы, повышающие самооценку и помогающие ребенку (подростку) выработать способность успешно решить следующую задачу развития (например, окончание школы, формирование дружеских отношений со сверстниками и т.д.).</a:t>
            </a:r>
          </a:p>
          <a:p>
            <a:pPr algn="just"/>
            <a:r>
              <a:rPr lang="ru-RU" sz="2000" b="0" i="1" dirty="0" smtClean="0">
                <a:solidFill>
                  <a:srgbClr val="444444"/>
                </a:solidFill>
                <a:effectLst/>
                <a:latin typeface="Times New Roman" panose="02020603050405020304" pitchFamily="18" charset="0"/>
                <a:cs typeface="Times New Roman" panose="02020603050405020304" pitchFamily="18" charset="0"/>
              </a:rPr>
              <a:t>Соматические заболевания</a:t>
            </a:r>
            <a:r>
              <a:rPr lang="ru-RU" sz="2000" b="0" i="0" dirty="0" smtClean="0">
                <a:solidFill>
                  <a:srgbClr val="444444"/>
                </a:solidFill>
                <a:effectLst/>
                <a:latin typeface="Times New Roman" panose="02020603050405020304" pitchFamily="18" charset="0"/>
                <a:cs typeface="Times New Roman" panose="02020603050405020304" pitchFamily="18" charset="0"/>
              </a:rPr>
              <a:t> (например, мигрень, хронические недуги) и </a:t>
            </a:r>
            <a:r>
              <a:rPr lang="ru-RU" sz="2000" b="0" i="1" dirty="0" smtClean="0">
                <a:solidFill>
                  <a:srgbClr val="444444"/>
                </a:solidFill>
                <a:effectLst/>
                <a:latin typeface="Times New Roman" panose="02020603050405020304" pitchFamily="18" charset="0"/>
                <a:cs typeface="Times New Roman" panose="02020603050405020304" pitchFamily="18" charset="0"/>
              </a:rPr>
              <a:t>психотические нарушения</a:t>
            </a:r>
            <a:r>
              <a:rPr lang="ru-RU" sz="2000" b="0" i="0" dirty="0" smtClean="0">
                <a:solidFill>
                  <a:srgbClr val="444444"/>
                </a:solidFill>
                <a:effectLst/>
                <a:latin typeface="Times New Roman" panose="02020603050405020304" pitchFamily="18" charset="0"/>
                <a:cs typeface="Times New Roman" panose="02020603050405020304" pitchFamily="18" charset="0"/>
              </a:rPr>
              <a:t> (например, шизофрения) предполагают применение психотерапии, сопровождающей лечение медицинскими средствами. Это сопровождение заключается, как правило, в проведении </a:t>
            </a:r>
            <a:r>
              <a:rPr lang="ru-RU" sz="2000" b="0" i="0" dirty="0" err="1" smtClean="0">
                <a:solidFill>
                  <a:srgbClr val="444444"/>
                </a:solidFill>
                <a:effectLst/>
                <a:latin typeface="Times New Roman" panose="02020603050405020304" pitchFamily="18" charset="0"/>
                <a:cs typeface="Times New Roman" panose="02020603050405020304" pitchFamily="18" charset="0"/>
              </a:rPr>
              <a:t>психовоспитательных</a:t>
            </a:r>
            <a:r>
              <a:rPr lang="ru-RU" sz="2000" b="0" i="0" dirty="0" smtClean="0">
                <a:solidFill>
                  <a:srgbClr val="444444"/>
                </a:solidFill>
                <a:effectLst/>
                <a:latin typeface="Times New Roman" panose="02020603050405020304" pitchFamily="18" charset="0"/>
                <a:cs typeface="Times New Roman" panose="02020603050405020304" pitchFamily="18" charset="0"/>
              </a:rPr>
              <a:t> мероприятий, адресованных ребенку и его семье (например, сообщение информации, выработка благоприятствующих лечению форм поведения). Кроме того, оно направлено на формирование у клиентов компетентности в обращении со своей болезнью на протяжении длительного времени (например, когнитивный тренинг больных шизофренией, обучение релаксации больных бронхиальной астмой, преодоление стрессов при мигрени).</a:t>
            </a:r>
            <a:endParaRPr lang="ru-RU" sz="2000" b="0" i="0" dirty="0">
              <a:solidFill>
                <a:srgbClr val="44444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5902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3732" y="136478"/>
            <a:ext cx="11923594" cy="6232475"/>
          </a:xfrm>
          <a:prstGeom prst="rect">
            <a:avLst/>
          </a:prstGeom>
        </p:spPr>
        <p:txBody>
          <a:bodyPr wrap="square">
            <a:spAutoFit/>
          </a:bodyPr>
          <a:lstStyle/>
          <a:p>
            <a:pPr algn="ctr"/>
            <a:r>
              <a:rPr lang="ru-RU" sz="1900" b="1" i="0" dirty="0" smtClean="0">
                <a:solidFill>
                  <a:srgbClr val="303133"/>
                </a:solidFill>
                <a:effectLst/>
                <a:latin typeface="Times New Roman" panose="02020603050405020304" pitchFamily="18" charset="0"/>
                <a:cs typeface="Times New Roman" panose="02020603050405020304" pitchFamily="18" charset="0"/>
              </a:rPr>
              <a:t>Диагностические мероприятия</a:t>
            </a:r>
          </a:p>
          <a:p>
            <a:pPr algn="just"/>
            <a:r>
              <a:rPr lang="ru-RU" sz="1900" b="0" i="0" dirty="0" smtClean="0">
                <a:solidFill>
                  <a:srgbClr val="444444"/>
                </a:solidFill>
                <a:effectLst/>
                <a:latin typeface="Times New Roman" panose="02020603050405020304" pitchFamily="18" charset="0"/>
                <a:cs typeface="Times New Roman" panose="02020603050405020304" pitchFamily="18" charset="0"/>
              </a:rPr>
              <a:t>Терапии детей и подростков, как правило, предшествует широкая и обстоятельная </a:t>
            </a:r>
            <a:r>
              <a:rPr lang="ru-RU" sz="1900" b="0" i="1" dirty="0" smtClean="0">
                <a:solidFill>
                  <a:srgbClr val="444444"/>
                </a:solidFill>
                <a:effectLst/>
                <a:latin typeface="Times New Roman" panose="02020603050405020304" pitchFamily="18" charset="0"/>
                <a:cs typeface="Times New Roman" panose="02020603050405020304" pitchFamily="18" charset="0"/>
              </a:rPr>
              <a:t>диагностика</a:t>
            </a:r>
            <a:r>
              <a:rPr lang="ru-RU" sz="1900" b="0" i="0" dirty="0" smtClean="0">
                <a:solidFill>
                  <a:srgbClr val="444444"/>
                </a:solidFill>
                <a:effectLst/>
                <a:latin typeface="Times New Roman" panose="02020603050405020304" pitchFamily="18" charset="0"/>
                <a:cs typeface="Times New Roman" panose="02020603050405020304" pitchFamily="18" charset="0"/>
              </a:rPr>
              <a:t>. Это важно хотя бы потому, что в большинстве случаев дети и подростки не проходили предварительного обследования (например, у педиатра или в клинике). Соответственно диагностика должна обеспечить широкую основу для ориентации терапевта, установив тяжесть нарушения, а также по возможности причины его возникновения. Сюда относится прежде всего подробный </a:t>
            </a:r>
            <a:r>
              <a:rPr lang="ru-RU" sz="1900" b="0" i="1" dirty="0" smtClean="0">
                <a:solidFill>
                  <a:srgbClr val="444444"/>
                </a:solidFill>
                <a:effectLst/>
                <a:latin typeface="Times New Roman" panose="02020603050405020304" pitchFamily="18" charset="0"/>
                <a:cs typeface="Times New Roman" panose="02020603050405020304" pitchFamily="18" charset="0"/>
              </a:rPr>
              <a:t>анамнез развития</a:t>
            </a:r>
            <a:r>
              <a:rPr lang="ru-RU" sz="1900" b="0" i="0" dirty="0" smtClean="0">
                <a:solidFill>
                  <a:srgbClr val="444444"/>
                </a:solidFill>
                <a:effectLst/>
                <a:latin typeface="Times New Roman" panose="02020603050405020304" pitchFamily="18" charset="0"/>
                <a:cs typeface="Times New Roman" panose="02020603050405020304" pitchFamily="18" charset="0"/>
              </a:rPr>
              <a:t> ребенка, его предыдущих нарушений, включая широкое обследование актуальных жалоб на имеющиеся трудности и проблемы в поведении. В процессе постановки диагноза вырабатываются гипотезы о возможных причинах нарушения (в частности, органических повреждениях, искажающих поведение, воспитательных воздействиях со стороны родителей, нарушениях развития и частичных задержках в работоспособности). Эти гипотезы целенаправленно верифицируются в процессе диагностирования.</a:t>
            </a:r>
          </a:p>
          <a:p>
            <a:pPr algn="just"/>
            <a:r>
              <a:rPr lang="ru-RU" sz="1900" b="0" i="0" dirty="0" smtClean="0">
                <a:solidFill>
                  <a:srgbClr val="444444"/>
                </a:solidFill>
                <a:effectLst/>
                <a:latin typeface="Times New Roman" panose="02020603050405020304" pitchFamily="18" charset="0"/>
                <a:cs typeface="Times New Roman" panose="02020603050405020304" pitchFamily="18" charset="0"/>
              </a:rPr>
              <a:t>В ходе углубления диагностики рекомендуется </a:t>
            </a:r>
            <a:r>
              <a:rPr lang="ru-RU" sz="1900" b="0" i="1" dirty="0" smtClean="0">
                <a:solidFill>
                  <a:srgbClr val="444444"/>
                </a:solidFill>
                <a:effectLst/>
                <a:latin typeface="Times New Roman" panose="02020603050405020304" pitchFamily="18" charset="0"/>
                <a:cs typeface="Times New Roman" panose="02020603050405020304" pitchFamily="18" charset="0"/>
              </a:rPr>
              <a:t>определение когнитивных и интеллектуальных предпосылок</a:t>
            </a:r>
            <a:r>
              <a:rPr lang="ru-RU" sz="1900" b="0" i="0" dirty="0" smtClean="0">
                <a:solidFill>
                  <a:srgbClr val="444444"/>
                </a:solidFill>
                <a:effectLst/>
                <a:latin typeface="Times New Roman" panose="02020603050405020304" pitchFamily="18" charset="0"/>
                <a:cs typeface="Times New Roman" panose="02020603050405020304" pitchFamily="18" charset="0"/>
              </a:rPr>
              <a:t> у ребенка (подростка) (выявление уровня общего умственного развития, проведение многомерного интеллектуального тестирования, оценка его частичной работоспособности). Следует также проводить наблюдения за тем, как ребенок взаимодействует с ближайшим окружением (интеракции по линии мать—ребенок, во время занятий, дома). Часто возникает необходимость в выявлении соматических заболеваний ребенка.</a:t>
            </a:r>
          </a:p>
          <a:p>
            <a:pPr algn="just"/>
            <a:r>
              <a:rPr lang="ru-RU" sz="1900" b="0" i="0" dirty="0" smtClean="0">
                <a:solidFill>
                  <a:srgbClr val="444444"/>
                </a:solidFill>
                <a:effectLst/>
                <a:latin typeface="Times New Roman" panose="02020603050405020304" pitchFamily="18" charset="0"/>
                <a:cs typeface="Times New Roman" panose="02020603050405020304" pitchFamily="18" charset="0"/>
              </a:rPr>
              <a:t>В процессе проведения диагностических мероприятий на первом плане стоит </a:t>
            </a:r>
            <a:r>
              <a:rPr lang="ru-RU" sz="1900" b="0" i="1" dirty="0" err="1" smtClean="0">
                <a:solidFill>
                  <a:srgbClr val="444444"/>
                </a:solidFill>
                <a:effectLst/>
                <a:latin typeface="Times New Roman" panose="02020603050405020304" pitchFamily="18" charset="0"/>
                <a:cs typeface="Times New Roman" panose="02020603050405020304" pitchFamily="18" charset="0"/>
              </a:rPr>
              <a:t>поведенческо</a:t>
            </a:r>
            <a:r>
              <a:rPr lang="ru-RU" sz="1900" b="0" i="0" dirty="0" smtClean="0">
                <a:solidFill>
                  <a:srgbClr val="444444"/>
                </a:solidFill>
                <a:effectLst/>
                <a:latin typeface="Times New Roman" panose="02020603050405020304" pitchFamily="18" charset="0"/>
                <a:cs typeface="Times New Roman" panose="02020603050405020304" pitchFamily="18" charset="0"/>
              </a:rPr>
              <a:t>–</a:t>
            </a:r>
            <a:r>
              <a:rPr lang="ru-RU" sz="1900" b="0" i="1" dirty="0" smtClean="0">
                <a:solidFill>
                  <a:srgbClr val="444444"/>
                </a:solidFill>
                <a:effectLst/>
                <a:latin typeface="Times New Roman" panose="02020603050405020304" pitchFamily="18" charset="0"/>
                <a:cs typeface="Times New Roman" panose="02020603050405020304" pitchFamily="18" charset="0"/>
              </a:rPr>
              <a:t>аналитическое обследование</a:t>
            </a:r>
            <a:r>
              <a:rPr lang="ru-RU" sz="1900" b="0" i="0" dirty="0" smtClean="0">
                <a:solidFill>
                  <a:srgbClr val="444444"/>
                </a:solidFill>
                <a:effectLst/>
                <a:latin typeface="Times New Roman" panose="02020603050405020304" pitchFamily="18" charset="0"/>
                <a:cs typeface="Times New Roman" panose="02020603050405020304" pitchFamily="18" charset="0"/>
              </a:rPr>
              <a:t> конкретных трудностей проблемного поведения и его обусловленности; дифференциально-диагностическое отнесение поведенческой проблемы в рамках той или иной системы классификации болезней для терапии играет скорее второстепенную роль.</a:t>
            </a:r>
            <a:endParaRPr lang="ru-RU" sz="1900" b="0" i="0" dirty="0">
              <a:solidFill>
                <a:srgbClr val="44444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8518905"/>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17</TotalTime>
  <Words>1036</Words>
  <Application>Microsoft Office PowerPoint</Application>
  <PresentationFormat>Широкоэкранный</PresentationFormat>
  <Paragraphs>63</Paragraphs>
  <Slides>15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15</vt:i4>
      </vt:variant>
    </vt:vector>
  </HeadingPairs>
  <TitlesOfParts>
    <vt:vector size="21" baseType="lpstr">
      <vt:lpstr>Alice</vt:lpstr>
      <vt:lpstr>Arial</vt:lpstr>
      <vt:lpstr>Calibri</vt:lpstr>
      <vt:lpstr>Calibri Light</vt:lpstr>
      <vt:lpstr>Times New Roman</vt:lpstr>
      <vt:lpstr>Ретро</vt:lpstr>
      <vt:lpstr>Поведенческая терапия детей и подростков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Поведенческая терапия детей и подростков </dc:title>
  <dc:creator>usewr</dc:creator>
  <cp:lastModifiedBy>usewr</cp:lastModifiedBy>
  <cp:revision>3</cp:revision>
  <dcterms:created xsi:type="dcterms:W3CDTF">2020-09-13T15:56:13Z</dcterms:created>
  <dcterms:modified xsi:type="dcterms:W3CDTF">2020-09-13T16:14:02Z</dcterms:modified>
</cp:coreProperties>
</file>